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94"/>
    <p:restoredTop sz="52901" autoAdjust="0"/>
  </p:normalViewPr>
  <p:slideViewPr>
    <p:cSldViewPr>
      <p:cViewPr varScale="1">
        <p:scale>
          <a:sx n="35" d="100"/>
          <a:sy n="35" d="100"/>
        </p:scale>
        <p:origin x="1132" y="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6D33734-D324-4635-950C-81FBB0788043}" type="datetimeFigureOut">
              <a:rPr lang="en-GB" smtClean="0"/>
              <a:t>05/11/2021</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E91C6D1-096F-4B00-9E13-FF6C1628ACE0}" type="slidenum">
              <a:rPr lang="en-GB" smtClean="0"/>
              <a:t>‹#›</a:t>
            </a:fld>
            <a:endParaRPr lang="en-GB"/>
          </a:p>
        </p:txBody>
      </p:sp>
    </p:spTree>
    <p:extLst>
      <p:ext uri="{BB962C8B-B14F-4D97-AF65-F5344CB8AC3E}">
        <p14:creationId xmlns:p14="http://schemas.microsoft.com/office/powerpoint/2010/main" val="1910676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Today is Safer Internet Day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Safer Internet Day is celebrated across the globe in over 170 countries, with thousands of children joining in across the UK. </a:t>
            </a:r>
          </a:p>
          <a:p>
            <a:r>
              <a:rPr lang="en-US" sz="1800" b="0" i="0" u="none" strike="noStrike" baseline="0" dirty="0">
                <a:solidFill>
                  <a:srgbClr val="121211"/>
                </a:solidFill>
                <a:latin typeface="HelveticaNeueLT Arabic 55 Roman"/>
              </a:rPr>
              <a:t>It’s a day when we celebrate all the great things about being online and remind ourselves how we can stay safe. </a:t>
            </a:r>
          </a:p>
          <a:p>
            <a:r>
              <a:rPr lang="en-US" sz="1800" b="0" i="0" u="none" strike="noStrike" baseline="0" dirty="0">
                <a:solidFill>
                  <a:srgbClr val="121211"/>
                </a:solidFill>
                <a:latin typeface="HelveticaNeueLT Arabic 55 Roman"/>
              </a:rPr>
              <a:t>This year for Safer Internet Day, we’re looking at two things: having fun online, like playing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games or watching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shows, and how you behave with other people online. </a:t>
            </a:r>
          </a:p>
          <a:p>
            <a:r>
              <a:rPr lang="en-US" sz="1800" b="0" i="0" u="none" strike="noStrike" baseline="0" dirty="0">
                <a:solidFill>
                  <a:srgbClr val="121211"/>
                </a:solidFill>
                <a:latin typeface="HelveticaNeueLT Arabic 55 Roman"/>
              </a:rPr>
              <a:t>Firstly, let’s have a quick think about what we mean by the word online. </a:t>
            </a:r>
          </a:p>
          <a:p>
            <a:r>
              <a:rPr lang="en-US" sz="1800" b="0" i="0" u="none" strike="noStrike" baseline="0" dirty="0">
                <a:solidFill>
                  <a:srgbClr val="121211"/>
                </a:solidFill>
                <a:latin typeface="HelveticaNeueLT Arabic 55 Roman"/>
              </a:rPr>
              <a:t>Can anyone give me another word for what online means? </a:t>
            </a:r>
          </a:p>
          <a:p>
            <a:r>
              <a:rPr lang="en-GB" sz="1800" b="0" i="1" u="none" strike="noStrike" baseline="0" dirty="0">
                <a:solidFill>
                  <a:srgbClr val="A020B3"/>
                </a:solidFill>
                <a:latin typeface="Helvetica" panose="020B0604020202020204" pitchFamily="34" charset="0"/>
              </a:rPr>
              <a:t>[Using the internet]</a:t>
            </a:r>
            <a:r>
              <a:rPr lang="en-GB" sz="1800" b="0" i="0" u="none" strike="noStrike" baseline="0" dirty="0">
                <a:solidFill>
                  <a:srgbClr val="A020B3"/>
                </a:solidFill>
                <a:latin typeface="HelveticaNeueLT Arabic 55 Roman"/>
              </a:rPr>
              <a:t>. </a:t>
            </a:r>
          </a:p>
          <a:p>
            <a:r>
              <a:rPr lang="en-US" sz="1800" b="0" i="0" u="none" strike="noStrike" baseline="0" dirty="0">
                <a:solidFill>
                  <a:srgbClr val="121211"/>
                </a:solidFill>
                <a:latin typeface="HelveticaNeueLT Arabic 55 Roman"/>
              </a:rPr>
              <a:t>You’re absolutely right! Going online, means using the internet.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3</a:t>
            </a:fld>
            <a:endParaRPr lang="en-GB"/>
          </a:p>
        </p:txBody>
      </p:sp>
    </p:spTree>
    <p:extLst>
      <p:ext uri="{BB962C8B-B14F-4D97-AF65-F5344CB8AC3E}">
        <p14:creationId xmlns:p14="http://schemas.microsoft.com/office/powerpoint/2010/main" val="965269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Helvetica" panose="020B0604020202020204" pitchFamily="34" charset="0"/>
            </a:endParaRPr>
          </a:p>
          <a:p>
            <a:r>
              <a:rPr lang="en-US" sz="1800" b="1" i="1" u="none" strike="noStrike" baseline="0" dirty="0">
                <a:solidFill>
                  <a:srgbClr val="121211"/>
                </a:solidFill>
                <a:latin typeface="Helvetica" panose="020B0604020202020204" pitchFamily="34" charset="0"/>
              </a:rPr>
              <a:t>Note for educators: </a:t>
            </a:r>
            <a:r>
              <a:rPr lang="en-US" sz="1800" b="0" i="1" u="none" strike="noStrike" baseline="0" dirty="0">
                <a:solidFill>
                  <a:srgbClr val="121211"/>
                </a:solidFill>
                <a:latin typeface="Helvetica" panose="020B0604020202020204" pitchFamily="34" charset="0"/>
              </a:rPr>
              <a:t>This slide contains additional questions for older learners – ask any you feel are appropriate to extend their learning. </a:t>
            </a:r>
          </a:p>
          <a:p>
            <a:endParaRPr lang="en-US" sz="1800" b="0" i="0" u="none" strike="noStrike" baseline="0" dirty="0">
              <a:solidFill>
                <a:srgbClr val="121211"/>
              </a:solidFill>
              <a:latin typeface="Helvetica" panose="020B0604020202020204" pitchFamily="34" charset="0"/>
            </a:endParaRPr>
          </a:p>
          <a:p>
            <a:r>
              <a:rPr lang="en-GB" sz="1800" b="0" i="1" u="none" strike="noStrike" baseline="0" dirty="0">
                <a:solidFill>
                  <a:srgbClr val="A020B3"/>
                </a:solidFill>
                <a:latin typeface="Helvetica" panose="020B0604020202020204" pitchFamily="34" charset="0"/>
              </a:rPr>
              <a:t>Questions and suggested answers </a:t>
            </a:r>
            <a:endParaRPr lang="en-GB" sz="1800" b="0" i="0" u="none" strike="noStrike" baseline="0" dirty="0">
              <a:solidFill>
                <a:srgbClr val="A020B3"/>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Do you talk to family or friends online? How? </a:t>
            </a:r>
            <a:r>
              <a:rPr lang="en-US" sz="1800" b="0" i="1" u="none" strike="noStrike" baseline="0" dirty="0">
                <a:solidFill>
                  <a:srgbClr val="121211"/>
                </a:solidFill>
                <a:latin typeface="Helvetica" panose="020B0604020202020204" pitchFamily="34" charset="0"/>
              </a:rPr>
              <a:t>Video calls, phone calls, messages, though games.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Can you think of any apps, websites or online games that let people talk to each other who don’t know each other in person? </a:t>
            </a:r>
            <a:r>
              <a:rPr lang="en-US" sz="1800" b="0" i="1" u="none" strike="noStrike" baseline="0" dirty="0">
                <a:solidFill>
                  <a:srgbClr val="121211"/>
                </a:solidFill>
                <a:latin typeface="Helvetica" panose="020B0604020202020204" pitchFamily="34" charset="0"/>
              </a:rPr>
              <a:t>Many online games and other apps and services allow communication between users. Remember some of these will be age restricted. </a:t>
            </a:r>
            <a:endParaRPr lang="en-US" sz="1800" b="0" i="0" u="none" strike="noStrike" baseline="0" dirty="0">
              <a:solidFill>
                <a:srgbClr val="121211"/>
              </a:solidFill>
              <a:latin typeface="Helvetica" panose="020B0604020202020204" pitchFamily="34" charset="0"/>
            </a:endParaRPr>
          </a:p>
          <a:p>
            <a:r>
              <a:rPr lang="en-US" sz="1800" b="1" i="1" u="none" strike="noStrike" baseline="0" dirty="0">
                <a:solidFill>
                  <a:srgbClr val="121211"/>
                </a:solidFill>
                <a:latin typeface="Helvetica" panose="020B0604020202020204" pitchFamily="34" charset="0"/>
              </a:rPr>
              <a:t>Note for educators: </a:t>
            </a:r>
            <a:r>
              <a:rPr lang="en-US" sz="1800" b="0" i="1" u="none" strike="noStrike" baseline="0" dirty="0">
                <a:solidFill>
                  <a:srgbClr val="121211"/>
                </a:solidFill>
                <a:latin typeface="Helvetica" panose="020B0604020202020204" pitchFamily="34" charset="0"/>
              </a:rPr>
              <a:t>If you are concerned about a child’s use of an online game or service that is inappropriate for their age, follow this up in line with your school/ </a:t>
            </a:r>
            <a:r>
              <a:rPr lang="en-US" sz="1800" b="0" i="1" u="none" strike="noStrike" baseline="0" dirty="0" err="1">
                <a:solidFill>
                  <a:srgbClr val="121211"/>
                </a:solidFill>
                <a:latin typeface="Helvetica" panose="020B0604020202020204" pitchFamily="34" charset="0"/>
              </a:rPr>
              <a:t>organisation’s</a:t>
            </a:r>
            <a:r>
              <a:rPr lang="en-US" sz="1800" b="0" i="1" u="none" strike="noStrike" baseline="0" dirty="0">
                <a:solidFill>
                  <a:srgbClr val="121211"/>
                </a:solidFill>
                <a:latin typeface="Helvetica" panose="020B0604020202020204" pitchFamily="34" charset="0"/>
              </a:rPr>
              <a:t> safeguarding procedure. </a:t>
            </a:r>
            <a:endParaRPr lang="en-US" sz="1800" b="0" i="0" u="none" strike="noStrike" baseline="0" dirty="0">
              <a:solidFill>
                <a:srgbClr val="121211"/>
              </a:solidFill>
              <a:latin typeface="Helvetica" panose="020B0604020202020204" pitchFamily="34" charset="0"/>
            </a:endParaRPr>
          </a:p>
          <a:p>
            <a:r>
              <a:rPr lang="en-US" sz="1800" b="0" i="1" u="none" strike="noStrike" baseline="0" dirty="0">
                <a:solidFill>
                  <a:srgbClr val="121211"/>
                </a:solidFill>
                <a:latin typeface="Helvetica" panose="020B0604020202020204" pitchFamily="34" charset="0"/>
              </a:rPr>
              <a:t>For more information see the ‘Establishing a safe learning environment and responding to disclosures’ document provided with these resources.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What facts about yourself should you not tell to strangers online and offline? What can we call all these facts? </a:t>
            </a:r>
            <a:r>
              <a:rPr lang="en-US" sz="1800" b="0" i="1" u="none" strike="noStrike" baseline="0" dirty="0">
                <a:solidFill>
                  <a:srgbClr val="121211"/>
                </a:solidFill>
                <a:latin typeface="Helvetica" panose="020B0604020202020204" pitchFamily="34" charset="0"/>
              </a:rPr>
              <a:t>Personal information – full name, home address, school address, date of birth, passwords, images of ourselves.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Which adults would you ask for help if something worried you online? </a:t>
            </a:r>
            <a:r>
              <a:rPr lang="en-US" sz="1800" b="0" i="1" u="none" strike="noStrike" baseline="0" dirty="0">
                <a:solidFill>
                  <a:srgbClr val="121211"/>
                </a:solidFill>
                <a:latin typeface="Helvetica" panose="020B0604020202020204" pitchFamily="34" charset="0"/>
              </a:rPr>
              <a:t>Any trusted adult at home, school, youth group etc.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It is quite normal to disagree with your friends sometimes! If you have ever argued with a friend (online or offline), how did you make it better? </a:t>
            </a:r>
            <a:r>
              <a:rPr lang="en-US" sz="1800" b="0" i="1" u="none" strike="noStrike" baseline="0" dirty="0">
                <a:solidFill>
                  <a:srgbClr val="121211"/>
                </a:solidFill>
                <a:latin typeface="Helvetica" panose="020B0604020202020204" pitchFamily="34" charset="0"/>
              </a:rPr>
              <a:t>Answers will hopefully include – talked to an adult to get advice e.g. a parent or teacher, talked to the friend about how we both felt and why, compromised, </a:t>
            </a:r>
            <a:r>
              <a:rPr lang="en-US" sz="1800" b="0" i="1" u="none" strike="noStrike" baseline="0" dirty="0" err="1">
                <a:solidFill>
                  <a:srgbClr val="121211"/>
                </a:solidFill>
                <a:latin typeface="Helvetica" panose="020B0604020202020204" pitchFamily="34" charset="0"/>
              </a:rPr>
              <a:t>apologised</a:t>
            </a:r>
            <a:r>
              <a:rPr lang="en-US" sz="1800" b="0" i="1" u="none" strike="noStrike" baseline="0" dirty="0">
                <a:solidFill>
                  <a:srgbClr val="121211"/>
                </a:solidFill>
                <a:latin typeface="Helvetica" panose="020B0604020202020204" pitchFamily="34" charset="0"/>
              </a:rPr>
              <a:t> etc. Here you can reinforce the conflict resolution strategies that you would usually recommend in school</a:t>
            </a:r>
            <a:r>
              <a:rPr lang="en-US" sz="1800" b="0" i="1" u="none" strike="noStrike" baseline="0">
                <a:solidFill>
                  <a:srgbClr val="121211"/>
                </a:solidFill>
                <a:latin typeface="Helvetica" panose="020B0604020202020204" pitchFamily="34" charset="0"/>
              </a:rPr>
              <a:t>. </a:t>
            </a:r>
          </a:p>
          <a:p>
            <a:endParaRPr lang="en-US" sz="1800" b="0" i="0" u="none" strike="noStrike" baseline="0" dirty="0">
              <a:solidFill>
                <a:srgbClr val="121211"/>
              </a:solidFill>
              <a:latin typeface="Helvetica" panose="020B0604020202020204" pitchFamily="34" charset="0"/>
            </a:endParaRPr>
          </a:p>
          <a:p>
            <a:r>
              <a:rPr lang="en-US" sz="1800" b="0" i="0" u="none" strike="noStrike" baseline="0" dirty="0">
                <a:solidFill>
                  <a:srgbClr val="121211"/>
                </a:solidFill>
                <a:latin typeface="HelveticaNeueLT Arabic 55 Roman"/>
              </a:rPr>
              <a:t>You’ll be learning more about online gaming, and online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this week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Thank you for joining in and sharing your thoughts. I hope everyone has a happy Safer Internet Day this year!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12</a:t>
            </a:fld>
            <a:endParaRPr lang="en-GB"/>
          </a:p>
        </p:txBody>
      </p:sp>
    </p:spTree>
    <p:extLst>
      <p:ext uri="{BB962C8B-B14F-4D97-AF65-F5344CB8AC3E}">
        <p14:creationId xmlns:p14="http://schemas.microsoft.com/office/powerpoint/2010/main" val="259395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There are so many things you can do online, and the internet can help to make things easier </a:t>
            </a:r>
          </a:p>
          <a:p>
            <a:r>
              <a:rPr lang="en-US" sz="1800" b="0" i="0" u="none" strike="noStrike" baseline="0" dirty="0">
                <a:solidFill>
                  <a:srgbClr val="121211"/>
                </a:solidFill>
                <a:latin typeface="HelveticaNeueLT Arabic 55 Roman"/>
              </a:rPr>
              <a:t>This slide shows us just a few of the amazing things that you can do online, or that you might see people in your family doing at home.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might use the internet to chat, or video call family and friends that you’ve not seen for a while.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might watch TV shows, or movies, or listen to music online.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can find out what’s happening in the news or use the internet to find out new things.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or your family might share photos, or videos – if you have a talent for something…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Or, one of the things you might do is play games online.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4</a:t>
            </a:fld>
            <a:endParaRPr lang="en-GB"/>
          </a:p>
        </p:txBody>
      </p:sp>
    </p:spTree>
    <p:extLst>
      <p:ext uri="{BB962C8B-B14F-4D97-AF65-F5344CB8AC3E}">
        <p14:creationId xmlns:p14="http://schemas.microsoft.com/office/powerpoint/2010/main" val="158887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Can you give me a hands-up if you like playing games online? Or if anyone else in your house does. </a:t>
            </a:r>
          </a:p>
          <a:p>
            <a:r>
              <a:rPr lang="en-GB" sz="1800" b="0" i="0" u="none" strike="noStrike" baseline="0" dirty="0">
                <a:solidFill>
                  <a:srgbClr val="121211"/>
                </a:solidFill>
                <a:latin typeface="HelveticaNeueLT Arabic 55 Roman"/>
              </a:rPr>
              <a:t>Fantastic! </a:t>
            </a:r>
          </a:p>
          <a:p>
            <a:r>
              <a:rPr lang="en-US" sz="1800" b="0" i="0" u="none" strike="noStrike" baseline="0" dirty="0">
                <a:solidFill>
                  <a:srgbClr val="121211"/>
                </a:solidFill>
                <a:latin typeface="HelveticaNeueLT Arabic 55 Roman"/>
              </a:rPr>
              <a:t>I’m going to give you one minute to have a chat with a friend next to you, to let each other know what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games are, and why you like them so much. Go! </a:t>
            </a:r>
          </a:p>
          <a:p>
            <a:r>
              <a:rPr lang="en-US" sz="1800" b="0" i="1" u="none" strike="noStrike" baseline="0" dirty="0">
                <a:solidFill>
                  <a:srgbClr val="A020B3"/>
                </a:solidFill>
                <a:latin typeface="Helvetica" panose="020B0604020202020204" pitchFamily="34" charset="0"/>
              </a:rPr>
              <a:t>Wait one minute then take some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Wow, it sounds like playing games is a really popular and fun thing to do!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5</a:t>
            </a:fld>
            <a:endParaRPr lang="en-GB"/>
          </a:p>
        </p:txBody>
      </p:sp>
    </p:spTree>
    <p:extLst>
      <p:ext uri="{BB962C8B-B14F-4D97-AF65-F5344CB8AC3E}">
        <p14:creationId xmlns:p14="http://schemas.microsoft.com/office/powerpoint/2010/main" val="286192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Now, I’d love to know </a:t>
            </a:r>
            <a:r>
              <a:rPr lang="en-US" sz="1800" b="1" i="0" u="none" strike="noStrike" baseline="0" dirty="0">
                <a:solidFill>
                  <a:srgbClr val="121211"/>
                </a:solidFill>
                <a:latin typeface="Helvetica" panose="020B0604020202020204" pitchFamily="34" charset="0"/>
              </a:rPr>
              <a:t>how </a:t>
            </a:r>
            <a:r>
              <a:rPr lang="en-US" sz="1800" b="0" i="0" u="none" strike="noStrike" baseline="0" dirty="0">
                <a:solidFill>
                  <a:srgbClr val="121211"/>
                </a:solidFill>
                <a:latin typeface="HelveticaNeueLT Arabic 55 Roman"/>
              </a:rPr>
              <a:t>you play your games! Look at the screen and for each one, give me a thumbs up if you’ve ever used that kind of thing, or technology to play a game. </a:t>
            </a:r>
          </a:p>
          <a:p>
            <a:r>
              <a:rPr lang="en-US" sz="1800" b="0" i="1" u="none" strike="noStrike" baseline="0" dirty="0">
                <a:solidFill>
                  <a:srgbClr val="A020B3"/>
                </a:solidFill>
                <a:latin typeface="Helvetica" panose="020B0604020202020204" pitchFamily="34" charset="0"/>
              </a:rPr>
              <a:t>Read through each option and wait for the children to give a thumbs up (if they’ve used it), before moving on. </a:t>
            </a:r>
            <a:endParaRPr lang="en-US" sz="1800" b="0" i="0" u="none" strike="noStrike" baseline="0" dirty="0">
              <a:solidFill>
                <a:srgbClr val="A020B3"/>
              </a:solidFill>
              <a:latin typeface="Helvetica" panose="020B0604020202020204" pitchFamily="34" charset="0"/>
            </a:endParaRP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Phone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Laptop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Tablet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Computer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Console </a:t>
            </a:r>
          </a:p>
          <a:p>
            <a:r>
              <a:rPr lang="en-US" sz="1800" b="0" i="0" u="none" strike="noStrike" baseline="0" dirty="0">
                <a:solidFill>
                  <a:srgbClr val="121211"/>
                </a:solidFill>
                <a:latin typeface="HelveticaNeueLT Arabic 55 Roman"/>
              </a:rPr>
              <a:t>There are so many ways that you can play games online, aren’t there? Now, I mentioned that games were just one of the things we were going to be looking at today. The other thing was how you act or behave towards other people online.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6</a:t>
            </a:fld>
            <a:endParaRPr lang="en-GB"/>
          </a:p>
        </p:txBody>
      </p:sp>
    </p:spTree>
    <p:extLst>
      <p:ext uri="{BB962C8B-B14F-4D97-AF65-F5344CB8AC3E}">
        <p14:creationId xmlns:p14="http://schemas.microsoft.com/office/powerpoint/2010/main" val="107735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u="none" strike="noStrike" baseline="0" dirty="0">
                <a:solidFill>
                  <a:srgbClr val="121211"/>
                </a:solidFill>
                <a:latin typeface="Helvetica" panose="020B0604020202020204" pitchFamily="34" charset="0"/>
              </a:rPr>
              <a:t>Note for educators: </a:t>
            </a:r>
            <a:r>
              <a:rPr lang="en-US" sz="1800" b="0" i="0" u="none" strike="noStrike" baseline="0" dirty="0">
                <a:solidFill>
                  <a:srgbClr val="121211"/>
                </a:solidFill>
                <a:latin typeface="HelveticaNeueLT Arabic 55 Roman"/>
              </a:rPr>
              <a:t>Choose the question(s) you would like to use in advance and hide or delete the other slides.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So, I’ve got a question on the screen here for you to have a think about by yourself for a moment. </a:t>
            </a:r>
          </a:p>
          <a:p>
            <a:r>
              <a:rPr lang="en-US" sz="18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Who thinks they can answer this question for me? </a:t>
            </a:r>
          </a:p>
          <a:p>
            <a:r>
              <a:rPr lang="en-US" sz="1800" b="0" i="1" u="none" strike="noStrike" baseline="0" dirty="0">
                <a:solidFill>
                  <a:srgbClr val="A020B3"/>
                </a:solidFill>
                <a:latin typeface="Helvetica" panose="020B0604020202020204" pitchFamily="34" charset="0"/>
              </a:rPr>
              <a:t>[Take answers from the children, who will hopefully suggest positive </a:t>
            </a:r>
            <a:r>
              <a:rPr lang="en-US" sz="1800" b="0" i="1" u="none" strike="noStrike" baseline="0" dirty="0" err="1">
                <a:solidFill>
                  <a:srgbClr val="A020B3"/>
                </a:solidFill>
                <a:latin typeface="Helvetica" panose="020B0604020202020204" pitchFamily="34" charset="0"/>
              </a:rPr>
              <a:t>behaviours</a:t>
            </a:r>
            <a:r>
              <a:rPr lang="en-US" sz="1800" b="0" i="1" u="none" strike="noStrike" baseline="0" dirty="0">
                <a:solidFill>
                  <a:srgbClr val="A020B3"/>
                </a:solidFill>
                <a:latin typeface="Helvetica" panose="020B0604020202020204" pitchFamily="34" charset="0"/>
              </a:rPr>
              <a:t>]. </a:t>
            </a:r>
            <a:endParaRPr lang="en-US" sz="1800" b="0" i="0" u="none" strike="noStrike" baseline="0" dirty="0">
              <a:solidFill>
                <a:srgbClr val="A020B3"/>
              </a:solidFill>
              <a:latin typeface="Helvetica" panose="020B0604020202020204" pitchFamily="34" charset="0"/>
            </a:endParaRPr>
          </a:p>
          <a:p>
            <a:r>
              <a:rPr lang="en-GB" sz="1800" b="0" i="0" u="none" strike="noStrike" baseline="0" dirty="0">
                <a:solidFill>
                  <a:srgbClr val="121211"/>
                </a:solidFill>
                <a:latin typeface="HelveticaNeueLT Arabic 55 Roman"/>
              </a:rPr>
              <a:t>That’s absolutely correct. </a:t>
            </a:r>
          </a:p>
          <a:p>
            <a:endParaRPr lang="en-GB"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7</a:t>
            </a:fld>
            <a:endParaRPr lang="en-GB"/>
          </a:p>
        </p:txBody>
      </p:sp>
    </p:spTree>
    <p:extLst>
      <p:ext uri="{BB962C8B-B14F-4D97-AF65-F5344CB8AC3E}">
        <p14:creationId xmlns:p14="http://schemas.microsoft.com/office/powerpoint/2010/main" val="5105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baseline="0" dirty="0">
                <a:solidFill>
                  <a:srgbClr val="121211"/>
                </a:solidFill>
                <a:latin typeface="Helvetica" panose="020B0604020202020204" pitchFamily="34" charset="0"/>
              </a:rPr>
              <a:t>Note for educators: </a:t>
            </a:r>
            <a:r>
              <a:rPr lang="en-US" sz="1200" b="0" i="0" u="none" strike="noStrike" baseline="0" dirty="0">
                <a:solidFill>
                  <a:srgbClr val="121211"/>
                </a:solidFill>
                <a:latin typeface="HelveticaNeueLT Arabic 55 Roman"/>
              </a:rPr>
              <a:t>Choose the question(s) you would like to use in advance and hide or delete the other slides. </a:t>
            </a:r>
          </a:p>
          <a:p>
            <a:endParaRPr lang="en-US"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So, I’ve got a question on the screen here for you to have a think about by yourself for a moment. </a:t>
            </a:r>
          </a:p>
          <a:p>
            <a:r>
              <a:rPr lang="en-US" sz="12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200" b="0" i="0" u="none" strike="noStrike" baseline="0" dirty="0">
              <a:solidFill>
                <a:srgbClr val="A020B3"/>
              </a:solidFill>
              <a:latin typeface="Helvetica" panose="020B0604020202020204" pitchFamily="34" charset="0"/>
            </a:endParaRPr>
          </a:p>
          <a:p>
            <a:r>
              <a:rPr lang="en-US" sz="1200" b="0" i="0" u="none" strike="noStrike" baseline="0" dirty="0">
                <a:solidFill>
                  <a:srgbClr val="121211"/>
                </a:solidFill>
                <a:latin typeface="HelveticaNeueLT Arabic 55 Roman"/>
              </a:rPr>
              <a:t>Who thinks they can answer this question for me? </a:t>
            </a:r>
          </a:p>
          <a:p>
            <a:r>
              <a:rPr lang="en-US" sz="1200" b="0" i="1" u="none" strike="noStrike" baseline="0" dirty="0">
                <a:solidFill>
                  <a:srgbClr val="A020B3"/>
                </a:solidFill>
                <a:latin typeface="Helvetica" panose="020B0604020202020204" pitchFamily="34" charset="0"/>
              </a:rPr>
              <a:t>[Take answers from the children, who will hopefully suggest positive </a:t>
            </a:r>
            <a:r>
              <a:rPr lang="en-US" sz="1200" b="0" i="1" u="none" strike="noStrike" baseline="0" dirty="0" err="1">
                <a:solidFill>
                  <a:srgbClr val="A020B3"/>
                </a:solidFill>
                <a:latin typeface="Helvetica" panose="020B0604020202020204" pitchFamily="34" charset="0"/>
              </a:rPr>
              <a:t>behaviours</a:t>
            </a:r>
            <a:r>
              <a:rPr lang="en-US" sz="1200" b="0" i="1" u="none" strike="noStrike" baseline="0" dirty="0">
                <a:solidFill>
                  <a:srgbClr val="A020B3"/>
                </a:solidFill>
                <a:latin typeface="Helvetica" panose="020B0604020202020204" pitchFamily="34" charset="0"/>
              </a:rPr>
              <a:t>]. </a:t>
            </a:r>
            <a:endParaRPr lang="en-US" sz="1200" b="0" i="0" u="none" strike="noStrike" baseline="0" dirty="0">
              <a:solidFill>
                <a:srgbClr val="A020B3"/>
              </a:solidFill>
              <a:latin typeface="Helvetica" panose="020B0604020202020204" pitchFamily="34" charset="0"/>
            </a:endParaRPr>
          </a:p>
          <a:p>
            <a:r>
              <a:rPr lang="en-GB" sz="1200" b="0" i="0" u="none" strike="noStrike" baseline="0" dirty="0">
                <a:solidFill>
                  <a:srgbClr val="121211"/>
                </a:solidFill>
                <a:latin typeface="HelveticaNeueLT Arabic 55 Roman"/>
              </a:rPr>
              <a:t>That’s absolutely correct. </a:t>
            </a:r>
          </a:p>
          <a:p>
            <a:endParaRPr lang="en-GB"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a:p>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8</a:t>
            </a:fld>
            <a:endParaRPr lang="en-GB"/>
          </a:p>
        </p:txBody>
      </p:sp>
    </p:spTree>
    <p:extLst>
      <p:ext uri="{BB962C8B-B14F-4D97-AF65-F5344CB8AC3E}">
        <p14:creationId xmlns:p14="http://schemas.microsoft.com/office/powerpoint/2010/main" val="39085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baseline="0" dirty="0">
                <a:solidFill>
                  <a:srgbClr val="121211"/>
                </a:solidFill>
                <a:latin typeface="Helvetica" panose="020B0604020202020204" pitchFamily="34" charset="0"/>
              </a:rPr>
              <a:t>Note for educators: </a:t>
            </a:r>
            <a:r>
              <a:rPr lang="en-US" sz="1200" b="0" i="0" u="none" strike="noStrike" baseline="0" dirty="0">
                <a:solidFill>
                  <a:srgbClr val="121211"/>
                </a:solidFill>
                <a:latin typeface="HelveticaNeueLT Arabic 55 Roman"/>
              </a:rPr>
              <a:t>Choose the question(s) you would like to use in advance and hide or delete the other slides. </a:t>
            </a:r>
          </a:p>
          <a:p>
            <a:endParaRPr lang="en-US"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So, I’ve got a question on the screen here for you to have a think about by yourself for a moment. </a:t>
            </a:r>
          </a:p>
          <a:p>
            <a:r>
              <a:rPr lang="en-US" sz="12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200" b="0" i="0" u="none" strike="noStrike" baseline="0" dirty="0">
              <a:solidFill>
                <a:srgbClr val="A020B3"/>
              </a:solidFill>
              <a:latin typeface="Helvetica" panose="020B0604020202020204" pitchFamily="34" charset="0"/>
            </a:endParaRPr>
          </a:p>
          <a:p>
            <a:r>
              <a:rPr lang="en-US" sz="1200" b="0" i="0" u="none" strike="noStrike" baseline="0" dirty="0">
                <a:solidFill>
                  <a:srgbClr val="121211"/>
                </a:solidFill>
                <a:latin typeface="HelveticaNeueLT Arabic 55 Roman"/>
              </a:rPr>
              <a:t>Who thinks they can answer this question for me? </a:t>
            </a:r>
          </a:p>
          <a:p>
            <a:r>
              <a:rPr lang="en-US" sz="1200" b="0" i="1" u="none" strike="noStrike" baseline="0" dirty="0">
                <a:solidFill>
                  <a:srgbClr val="A020B3"/>
                </a:solidFill>
                <a:latin typeface="Helvetica" panose="020B0604020202020204" pitchFamily="34" charset="0"/>
              </a:rPr>
              <a:t>[Take answers from the children, who will hopefully suggest positive </a:t>
            </a:r>
            <a:r>
              <a:rPr lang="en-US" sz="1200" b="0" i="1" u="none" strike="noStrike" baseline="0" dirty="0" err="1">
                <a:solidFill>
                  <a:srgbClr val="A020B3"/>
                </a:solidFill>
                <a:latin typeface="Helvetica" panose="020B0604020202020204" pitchFamily="34" charset="0"/>
              </a:rPr>
              <a:t>behaviours</a:t>
            </a:r>
            <a:r>
              <a:rPr lang="en-US" sz="1200" b="0" i="1" u="none" strike="noStrike" baseline="0" dirty="0">
                <a:solidFill>
                  <a:srgbClr val="A020B3"/>
                </a:solidFill>
                <a:latin typeface="Helvetica" panose="020B0604020202020204" pitchFamily="34" charset="0"/>
              </a:rPr>
              <a:t>]. </a:t>
            </a:r>
            <a:endParaRPr lang="en-US" sz="1200" b="0" i="0" u="none" strike="noStrike" baseline="0" dirty="0">
              <a:solidFill>
                <a:srgbClr val="A020B3"/>
              </a:solidFill>
              <a:latin typeface="Helvetica" panose="020B0604020202020204" pitchFamily="34" charset="0"/>
            </a:endParaRPr>
          </a:p>
          <a:p>
            <a:r>
              <a:rPr lang="en-GB" sz="1200" b="0" i="0" u="none" strike="noStrike" baseline="0" dirty="0">
                <a:solidFill>
                  <a:srgbClr val="121211"/>
                </a:solidFill>
                <a:latin typeface="HelveticaNeueLT Arabic 55 Roman"/>
              </a:rPr>
              <a:t>That’s absolutely correct. </a:t>
            </a:r>
          </a:p>
          <a:p>
            <a:endParaRPr lang="en-GB"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a:p>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9</a:t>
            </a:fld>
            <a:endParaRPr lang="en-GB"/>
          </a:p>
        </p:txBody>
      </p:sp>
    </p:spTree>
    <p:extLst>
      <p:ext uri="{BB962C8B-B14F-4D97-AF65-F5344CB8AC3E}">
        <p14:creationId xmlns:p14="http://schemas.microsoft.com/office/powerpoint/2010/main" val="374571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baseline="0" dirty="0">
                <a:solidFill>
                  <a:srgbClr val="121211"/>
                </a:solidFill>
                <a:latin typeface="Helvetica" panose="020B0604020202020204" pitchFamily="34" charset="0"/>
              </a:rPr>
              <a:t>Note for educators: </a:t>
            </a:r>
            <a:r>
              <a:rPr lang="en-US" sz="1200" b="0" i="0" u="none" strike="noStrike" baseline="0" dirty="0">
                <a:solidFill>
                  <a:srgbClr val="121211"/>
                </a:solidFill>
                <a:latin typeface="HelveticaNeueLT Arabic 55 Roman"/>
              </a:rPr>
              <a:t>Choose the question(s) you would like to use in advance and hide or delete the other slides. </a:t>
            </a:r>
          </a:p>
          <a:p>
            <a:endParaRPr lang="en-US"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So, I’ve got a question on the screen here for you to have a think about by yourself for a moment. </a:t>
            </a:r>
          </a:p>
          <a:p>
            <a:r>
              <a:rPr lang="en-US" sz="12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200" b="0" i="0" u="none" strike="noStrike" baseline="0" dirty="0">
              <a:solidFill>
                <a:srgbClr val="A020B3"/>
              </a:solidFill>
              <a:latin typeface="Helvetica" panose="020B0604020202020204" pitchFamily="34" charset="0"/>
            </a:endParaRPr>
          </a:p>
          <a:p>
            <a:r>
              <a:rPr lang="en-US" sz="1200" b="0" i="0" u="none" strike="noStrike" baseline="0" dirty="0">
                <a:solidFill>
                  <a:srgbClr val="121211"/>
                </a:solidFill>
                <a:latin typeface="HelveticaNeueLT Arabic 55 Roman"/>
              </a:rPr>
              <a:t>Who thinks they can answer this question for me? </a:t>
            </a:r>
          </a:p>
          <a:p>
            <a:r>
              <a:rPr lang="en-US" sz="1200" b="0" i="1" u="none" strike="noStrike" baseline="0" dirty="0">
                <a:solidFill>
                  <a:srgbClr val="A020B3"/>
                </a:solidFill>
                <a:latin typeface="Helvetica" panose="020B0604020202020204" pitchFamily="34" charset="0"/>
              </a:rPr>
              <a:t>[Take answers from the children, who will hopefully suggest positive </a:t>
            </a:r>
            <a:r>
              <a:rPr lang="en-US" sz="1200" b="0" i="1" u="none" strike="noStrike" baseline="0" dirty="0" err="1">
                <a:solidFill>
                  <a:srgbClr val="A020B3"/>
                </a:solidFill>
                <a:latin typeface="Helvetica" panose="020B0604020202020204" pitchFamily="34" charset="0"/>
              </a:rPr>
              <a:t>behaviours</a:t>
            </a:r>
            <a:r>
              <a:rPr lang="en-US" sz="1200" b="0" i="1" u="none" strike="noStrike" baseline="0" dirty="0">
                <a:solidFill>
                  <a:srgbClr val="A020B3"/>
                </a:solidFill>
                <a:latin typeface="Helvetica" panose="020B0604020202020204" pitchFamily="34" charset="0"/>
              </a:rPr>
              <a:t>]. </a:t>
            </a:r>
            <a:endParaRPr lang="en-US" sz="1200" b="0" i="0" u="none" strike="noStrike" baseline="0" dirty="0">
              <a:solidFill>
                <a:srgbClr val="A020B3"/>
              </a:solidFill>
              <a:latin typeface="Helvetica" panose="020B0604020202020204" pitchFamily="34" charset="0"/>
            </a:endParaRPr>
          </a:p>
          <a:p>
            <a:r>
              <a:rPr lang="en-GB" sz="1200" b="0" i="0" u="none" strike="noStrike" baseline="0" dirty="0">
                <a:solidFill>
                  <a:srgbClr val="121211"/>
                </a:solidFill>
                <a:latin typeface="HelveticaNeueLT Arabic 55 Roman"/>
              </a:rPr>
              <a:t>That’s absolutely correct. </a:t>
            </a:r>
          </a:p>
          <a:p>
            <a:endParaRPr lang="en-GB"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a:p>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10</a:t>
            </a:fld>
            <a:endParaRPr lang="en-GB"/>
          </a:p>
        </p:txBody>
      </p:sp>
    </p:spTree>
    <p:extLst>
      <p:ext uri="{BB962C8B-B14F-4D97-AF65-F5344CB8AC3E}">
        <p14:creationId xmlns:p14="http://schemas.microsoft.com/office/powerpoint/2010/main" val="418118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I’m going to read you a story now, about a duck called Digiduck who loves to use the internet. If you’ve heard of Digiduck before, this is the newest story in the series. </a:t>
            </a:r>
          </a:p>
          <a:p>
            <a:r>
              <a:rPr lang="en-US" sz="1800" b="0" i="0" u="none" strike="noStrike" baseline="0" dirty="0">
                <a:solidFill>
                  <a:srgbClr val="121211"/>
                </a:solidFill>
                <a:latin typeface="HelveticaNeueLT Arabic 55 Roman"/>
              </a:rPr>
              <a:t>It’s called ‘Digiduck and the Magic Castle’, and it’s all about playing games online. </a:t>
            </a:r>
          </a:p>
          <a:p>
            <a:endParaRPr lang="en-US" sz="1800" b="0" i="0" u="none" strike="noStrike" baseline="0" dirty="0">
              <a:solidFill>
                <a:srgbClr val="121211"/>
              </a:solidFill>
              <a:latin typeface="HelveticaNeueLT Arabic 55 Roman"/>
            </a:endParaRPr>
          </a:p>
          <a:p>
            <a:r>
              <a:rPr lang="en-US" sz="1800" b="0" i="1" u="none" strike="noStrike" baseline="0" dirty="0">
                <a:solidFill>
                  <a:srgbClr val="A020B3"/>
                </a:solidFill>
                <a:latin typeface="Helvetica" panose="020B0604020202020204" pitchFamily="34" charset="0"/>
              </a:rPr>
              <a:t>Read the ‘Digiduck and the Magic Castle’ story to the learners. The story is available at: </a:t>
            </a:r>
            <a:r>
              <a:rPr lang="en-US" sz="1800" b="0" i="1" u="sng" strike="noStrike" baseline="0" dirty="0">
                <a:solidFill>
                  <a:srgbClr val="A020B3"/>
                </a:solidFill>
                <a:latin typeface="Helvetica" panose="020B0604020202020204" pitchFamily="34" charset="0"/>
              </a:rPr>
              <a:t>childnet.com/</a:t>
            </a:r>
            <a:r>
              <a:rPr lang="en-US" sz="1800" b="0" i="1" u="sng" strike="noStrike" baseline="0" dirty="0" err="1">
                <a:solidFill>
                  <a:srgbClr val="A020B3"/>
                </a:solidFill>
                <a:latin typeface="Helvetica" panose="020B0604020202020204" pitchFamily="34" charset="0"/>
              </a:rPr>
              <a:t>digiduck</a:t>
            </a:r>
            <a:r>
              <a:rPr lang="en-US" sz="1800" b="0" i="1" u="sng" strike="noStrike" baseline="0" dirty="0">
                <a:solidFill>
                  <a:srgbClr val="A020B3"/>
                </a:solidFill>
                <a:latin typeface="Helvetica" panose="020B0604020202020204" pitchFamily="34" charset="0"/>
              </a:rPr>
              <a:t>-magic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discussion questions at the end of the story, to assess the learners’ understanding.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11</a:t>
            </a:fld>
            <a:endParaRPr lang="en-GB"/>
          </a:p>
        </p:txBody>
      </p:sp>
    </p:spTree>
    <p:extLst>
      <p:ext uri="{BB962C8B-B14F-4D97-AF65-F5344CB8AC3E}">
        <p14:creationId xmlns:p14="http://schemas.microsoft.com/office/powerpoint/2010/main" val="176581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13164" y="848137"/>
            <a:ext cx="4572020" cy="1181100"/>
          </a:xfrm>
          <a:prstGeom prst="rect">
            <a:avLst/>
          </a:prstGeom>
        </p:spPr>
        <p:txBody>
          <a:bodyPr wrap="square" lIns="0" tIns="0" rIns="0" bIns="0">
            <a:spAutoFit/>
          </a:bodyPr>
          <a:lstStyle>
            <a:lvl1pPr>
              <a:defRPr sz="4000" b="1" i="0">
                <a:solidFill>
                  <a:srgbClr val="3F3F3E"/>
                </a:solidFill>
                <a:latin typeface="Arial"/>
                <a:cs typeface="Aria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sz="half" idx="2"/>
          </p:nvPr>
        </p:nvSpPr>
        <p:spPr>
          <a:xfrm>
            <a:off x="1151799" y="1487210"/>
            <a:ext cx="5276215" cy="4023995"/>
          </a:xfrm>
          <a:prstGeom prst="rect">
            <a:avLst/>
          </a:prstGeom>
        </p:spPr>
        <p:txBody>
          <a:bodyPr wrap="square" lIns="0" tIns="0" rIns="0" bIns="0">
            <a:spAutoFit/>
          </a:bodyPr>
          <a:lstStyle>
            <a:lvl1pPr>
              <a:defRPr sz="2400" b="1" i="0">
                <a:solidFill>
                  <a:srgbClr val="3F3F3E"/>
                </a:solidFill>
                <a:latin typeface="Arial"/>
                <a:cs typeface="Arial"/>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7595" y="433915"/>
            <a:ext cx="10583158" cy="1168400"/>
          </a:xfrm>
          <a:prstGeom prst="rect">
            <a:avLst/>
          </a:prstGeom>
        </p:spPr>
        <p:txBody>
          <a:bodyPr wrap="square" lIns="0" tIns="0" rIns="0" bIns="0">
            <a:spAutoFit/>
          </a:bodyPr>
          <a:lstStyle>
            <a:lvl1pPr>
              <a:defRPr sz="4000" b="1" i="0">
                <a:solidFill>
                  <a:srgbClr val="3F3F3E"/>
                </a:solidFill>
                <a:latin typeface="Arial"/>
                <a:cs typeface="Arial"/>
              </a:defRPr>
            </a:lvl1pPr>
          </a:lstStyle>
          <a:p>
            <a:endParaRPr/>
          </a:p>
        </p:txBody>
      </p:sp>
      <p:sp>
        <p:nvSpPr>
          <p:cNvPr id="3" name="Holder 3"/>
          <p:cNvSpPr>
            <a:spLocks noGrp="1"/>
          </p:cNvSpPr>
          <p:nvPr>
            <p:ph type="body" idx="1"/>
          </p:nvPr>
        </p:nvSpPr>
        <p:spPr>
          <a:xfrm>
            <a:off x="2720360" y="2837986"/>
            <a:ext cx="6757629" cy="2528570"/>
          </a:xfrm>
          <a:prstGeom prst="rect">
            <a:avLst/>
          </a:prstGeom>
        </p:spPr>
        <p:txBody>
          <a:bodyPr wrap="square" lIns="0" tIns="0" rIns="0" bIns="0">
            <a:spAutoFit/>
          </a:bodyPr>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2.jp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28.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801599" y="2215586"/>
            <a:ext cx="2456180" cy="452120"/>
          </a:xfrm>
          <a:prstGeom prst="rect">
            <a:avLst/>
          </a:prstGeom>
        </p:spPr>
        <p:txBody>
          <a:bodyPr vert="horz" wrap="square" lIns="0" tIns="12700" rIns="0" bIns="0" rtlCol="0">
            <a:spAutoFit/>
          </a:bodyPr>
          <a:lstStyle/>
          <a:p>
            <a:pPr marL="12700">
              <a:lnSpc>
                <a:spcPct val="100000"/>
              </a:lnSpc>
              <a:spcBef>
                <a:spcPts val="100"/>
              </a:spcBef>
            </a:pPr>
            <a:r>
              <a:rPr sz="2800" spc="-5" dirty="0"/>
              <a:t>Delivery</a:t>
            </a:r>
            <a:r>
              <a:rPr sz="2800" spc="-90" dirty="0"/>
              <a:t> </a:t>
            </a:r>
            <a:r>
              <a:rPr sz="2800" dirty="0"/>
              <a:t>notes</a:t>
            </a:r>
            <a:endParaRPr sz="2800"/>
          </a:p>
        </p:txBody>
      </p:sp>
      <p:sp>
        <p:nvSpPr>
          <p:cNvPr id="3" name="object 3"/>
          <p:cNvSpPr txBox="1">
            <a:spLocks noGrp="1"/>
          </p:cNvSpPr>
          <p:nvPr>
            <p:ph type="body" idx="1"/>
          </p:nvPr>
        </p:nvSpPr>
        <p:spPr>
          <a:prstGeom prst="rect">
            <a:avLst/>
          </a:prstGeom>
        </p:spPr>
        <p:txBody>
          <a:bodyPr vert="horz" wrap="square" lIns="0" tIns="25400" rIns="0" bIns="0" rtlCol="0">
            <a:spAutoFit/>
          </a:bodyPr>
          <a:lstStyle/>
          <a:p>
            <a:pPr marL="93345" marR="234950">
              <a:lnSpc>
                <a:spcPts val="2500"/>
              </a:lnSpc>
              <a:spcBef>
                <a:spcPts val="200"/>
              </a:spcBef>
            </a:pPr>
            <a:r>
              <a:rPr dirty="0"/>
              <a:t>In</a:t>
            </a:r>
            <a:r>
              <a:rPr spc="-10" dirty="0"/>
              <a:t> </a:t>
            </a:r>
            <a:r>
              <a:rPr dirty="0"/>
              <a:t>the</a:t>
            </a:r>
            <a:r>
              <a:rPr spc="-10" dirty="0"/>
              <a:t> </a:t>
            </a:r>
            <a:r>
              <a:rPr spc="-5" dirty="0"/>
              <a:t>notes</a:t>
            </a:r>
            <a:r>
              <a:rPr spc="-15" dirty="0"/>
              <a:t> </a:t>
            </a:r>
            <a:r>
              <a:rPr dirty="0"/>
              <a:t>section</a:t>
            </a:r>
            <a:r>
              <a:rPr spc="-10" dirty="0"/>
              <a:t> </a:t>
            </a:r>
            <a:r>
              <a:rPr spc="-5" dirty="0"/>
              <a:t>under</a:t>
            </a:r>
            <a:r>
              <a:rPr spc="-15" dirty="0"/>
              <a:t> </a:t>
            </a:r>
            <a:r>
              <a:rPr dirty="0"/>
              <a:t>these</a:t>
            </a:r>
            <a:r>
              <a:rPr spc="-10" dirty="0"/>
              <a:t> </a:t>
            </a:r>
            <a:r>
              <a:rPr dirty="0"/>
              <a:t>slides</a:t>
            </a:r>
            <a:r>
              <a:rPr spc="-5" dirty="0"/>
              <a:t> </a:t>
            </a:r>
            <a:r>
              <a:rPr dirty="0"/>
              <a:t>there</a:t>
            </a:r>
            <a:r>
              <a:rPr spc="-10" dirty="0"/>
              <a:t> </a:t>
            </a:r>
            <a:r>
              <a:rPr spc="-5" dirty="0"/>
              <a:t>are</a:t>
            </a:r>
            <a:r>
              <a:rPr spc="-15" dirty="0"/>
              <a:t> </a:t>
            </a:r>
            <a:r>
              <a:rPr dirty="0"/>
              <a:t>some </a:t>
            </a:r>
            <a:r>
              <a:rPr spc="-570" dirty="0"/>
              <a:t> </a:t>
            </a:r>
            <a:r>
              <a:rPr dirty="0"/>
              <a:t>suggested</a:t>
            </a:r>
            <a:r>
              <a:rPr spc="-5" dirty="0"/>
              <a:t> </a:t>
            </a:r>
            <a:r>
              <a:rPr dirty="0"/>
              <a:t>script </a:t>
            </a:r>
            <a:r>
              <a:rPr spc="-5" dirty="0"/>
              <a:t>notes</a:t>
            </a:r>
            <a:r>
              <a:rPr spc="-10" dirty="0"/>
              <a:t> </a:t>
            </a:r>
            <a:r>
              <a:rPr dirty="0"/>
              <a:t>to </a:t>
            </a:r>
            <a:r>
              <a:rPr spc="-5" dirty="0"/>
              <a:t>help </a:t>
            </a:r>
            <a:r>
              <a:rPr spc="-25" dirty="0"/>
              <a:t>delivery.</a:t>
            </a:r>
          </a:p>
          <a:p>
            <a:pPr marL="93345" marR="295275">
              <a:lnSpc>
                <a:spcPts val="2500"/>
              </a:lnSpc>
              <a:spcBef>
                <a:spcPts val="1130"/>
              </a:spcBef>
            </a:pPr>
            <a:r>
              <a:rPr spc="-70" dirty="0"/>
              <a:t>You</a:t>
            </a:r>
            <a:r>
              <a:rPr spc="-10" dirty="0"/>
              <a:t> </a:t>
            </a:r>
            <a:r>
              <a:rPr dirty="0"/>
              <a:t>can</a:t>
            </a:r>
            <a:r>
              <a:rPr spc="-5" dirty="0"/>
              <a:t> </a:t>
            </a:r>
            <a:r>
              <a:rPr dirty="0"/>
              <a:t>view</a:t>
            </a:r>
            <a:r>
              <a:rPr spc="-5" dirty="0"/>
              <a:t> </a:t>
            </a:r>
            <a:r>
              <a:rPr dirty="0"/>
              <a:t>these </a:t>
            </a:r>
            <a:r>
              <a:rPr spc="-5" dirty="0"/>
              <a:t>in</a:t>
            </a:r>
            <a:r>
              <a:rPr spc="-10" dirty="0"/>
              <a:t> </a:t>
            </a:r>
            <a:r>
              <a:rPr dirty="0"/>
              <a:t>full</a:t>
            </a:r>
            <a:r>
              <a:rPr spc="-5" dirty="0"/>
              <a:t> by</a:t>
            </a:r>
            <a:r>
              <a:rPr spc="-10" dirty="0"/>
              <a:t> </a:t>
            </a:r>
            <a:r>
              <a:rPr spc="-5" dirty="0"/>
              <a:t>going </a:t>
            </a:r>
            <a:r>
              <a:rPr dirty="0"/>
              <a:t>to</a:t>
            </a:r>
            <a:r>
              <a:rPr spc="-5" dirty="0"/>
              <a:t> </a:t>
            </a:r>
            <a:r>
              <a:rPr spc="-10" dirty="0"/>
              <a:t>‘View’, </a:t>
            </a:r>
            <a:r>
              <a:rPr dirty="0"/>
              <a:t>then </a:t>
            </a:r>
            <a:r>
              <a:rPr spc="5" dirty="0"/>
              <a:t> </a:t>
            </a:r>
            <a:r>
              <a:rPr dirty="0"/>
              <a:t>selecting </a:t>
            </a:r>
            <a:r>
              <a:rPr spc="-5" dirty="0"/>
              <a:t>‘Notes </a:t>
            </a:r>
            <a:r>
              <a:rPr dirty="0"/>
              <a:t>Page’ </a:t>
            </a:r>
            <a:r>
              <a:rPr spc="-5" dirty="0"/>
              <a:t>or using </a:t>
            </a:r>
            <a:r>
              <a:rPr dirty="0"/>
              <a:t>the Assembly Script </a:t>
            </a:r>
            <a:r>
              <a:rPr spc="5" dirty="0"/>
              <a:t> </a:t>
            </a:r>
            <a:r>
              <a:rPr spc="-5" dirty="0"/>
              <a:t>included with </a:t>
            </a:r>
            <a:r>
              <a:rPr dirty="0"/>
              <a:t>the Safer Internet </a:t>
            </a:r>
            <a:r>
              <a:rPr spc="-5" dirty="0"/>
              <a:t>Day 2022 </a:t>
            </a:r>
            <a:r>
              <a:rPr dirty="0"/>
              <a:t>Educational </a:t>
            </a:r>
            <a:r>
              <a:rPr spc="-570" dirty="0"/>
              <a:t> </a:t>
            </a:r>
            <a:r>
              <a:rPr spc="-5" dirty="0"/>
              <a:t>Resources</a:t>
            </a:r>
            <a:r>
              <a:rPr spc="-10" dirty="0"/>
              <a:t> </a:t>
            </a:r>
            <a:r>
              <a:rPr dirty="0"/>
              <a:t>for</a:t>
            </a:r>
            <a:r>
              <a:rPr spc="-114" dirty="0"/>
              <a:t> </a:t>
            </a:r>
            <a:r>
              <a:rPr dirty="0"/>
              <a:t>Ages</a:t>
            </a:r>
            <a:r>
              <a:rPr spc="-5" dirty="0"/>
              <a:t> 3-7.</a:t>
            </a:r>
          </a:p>
          <a:p>
            <a:pPr marL="93345">
              <a:lnSpc>
                <a:spcPct val="100000"/>
              </a:lnSpc>
              <a:spcBef>
                <a:spcPts val="1435"/>
              </a:spcBef>
            </a:pPr>
            <a:r>
              <a:rPr sz="1700" b="1" i="1" spc="-5" dirty="0">
                <a:latin typeface="Arial-BoldItalicMT"/>
                <a:cs typeface="Arial-BoldItalicMT"/>
              </a:rPr>
              <a:t>Before</a:t>
            </a:r>
            <a:r>
              <a:rPr sz="1700" b="1" i="1" spc="-10" dirty="0">
                <a:latin typeface="Arial-BoldItalicMT"/>
                <a:cs typeface="Arial-BoldItalicMT"/>
              </a:rPr>
              <a:t> </a:t>
            </a:r>
            <a:r>
              <a:rPr sz="1700" b="1" i="1" dirty="0">
                <a:latin typeface="Arial-BoldItalicMT"/>
                <a:cs typeface="Arial-BoldItalicMT"/>
              </a:rPr>
              <a:t>delivering</a:t>
            </a:r>
            <a:r>
              <a:rPr sz="1700" b="1" i="1" spc="-5" dirty="0">
                <a:latin typeface="Arial-BoldItalicMT"/>
                <a:cs typeface="Arial-BoldItalicMT"/>
              </a:rPr>
              <a:t> </a:t>
            </a:r>
            <a:r>
              <a:rPr sz="1700" b="1" i="1" dirty="0">
                <a:latin typeface="Arial-BoldItalicMT"/>
                <a:cs typeface="Arial-BoldItalicMT"/>
              </a:rPr>
              <a:t>the</a:t>
            </a:r>
            <a:r>
              <a:rPr sz="1700" b="1" i="1" spc="-5" dirty="0">
                <a:latin typeface="Arial-BoldItalicMT"/>
                <a:cs typeface="Arial-BoldItalicMT"/>
              </a:rPr>
              <a:t> </a:t>
            </a:r>
            <a:r>
              <a:rPr sz="1700" b="1" i="1" spc="-15" dirty="0">
                <a:latin typeface="Arial-BoldItalicMT"/>
                <a:cs typeface="Arial-BoldItalicMT"/>
              </a:rPr>
              <a:t>assembly,</a:t>
            </a:r>
            <a:r>
              <a:rPr sz="1700" b="1" i="1" spc="-5" dirty="0">
                <a:latin typeface="Arial-BoldItalicMT"/>
                <a:cs typeface="Arial-BoldItalicMT"/>
              </a:rPr>
              <a:t> you</a:t>
            </a:r>
            <a:r>
              <a:rPr sz="1700" b="1" i="1" spc="-10" dirty="0">
                <a:latin typeface="Arial-BoldItalicMT"/>
                <a:cs typeface="Arial-BoldItalicMT"/>
              </a:rPr>
              <a:t> </a:t>
            </a:r>
            <a:r>
              <a:rPr sz="1700" b="1" i="1" spc="-5" dirty="0">
                <a:latin typeface="Arial-BoldItalicMT"/>
                <a:cs typeface="Arial-BoldItalicMT"/>
              </a:rPr>
              <a:t>could</a:t>
            </a:r>
            <a:r>
              <a:rPr sz="1700" b="1" i="1" spc="-10" dirty="0">
                <a:latin typeface="Arial-BoldItalicMT"/>
                <a:cs typeface="Arial-BoldItalicMT"/>
              </a:rPr>
              <a:t> </a:t>
            </a:r>
            <a:r>
              <a:rPr sz="1700" b="1" i="1" spc="-5" dirty="0">
                <a:latin typeface="Arial-BoldItalicMT"/>
                <a:cs typeface="Arial-BoldItalicMT"/>
              </a:rPr>
              <a:t>skip </a:t>
            </a:r>
            <a:r>
              <a:rPr sz="1700" b="1" i="1" dirty="0">
                <a:latin typeface="Arial-BoldItalicMT"/>
                <a:cs typeface="Arial-BoldItalicMT"/>
              </a:rPr>
              <a:t>or</a:t>
            </a:r>
            <a:r>
              <a:rPr sz="1700" b="1" i="1" spc="-5" dirty="0">
                <a:latin typeface="Arial-BoldItalicMT"/>
                <a:cs typeface="Arial-BoldItalicMT"/>
              </a:rPr>
              <a:t> </a:t>
            </a:r>
            <a:r>
              <a:rPr sz="1700" b="1" i="1" dirty="0">
                <a:latin typeface="Arial-BoldItalicMT"/>
                <a:cs typeface="Arial-BoldItalicMT"/>
              </a:rPr>
              <a:t>hide</a:t>
            </a:r>
            <a:r>
              <a:rPr sz="1700" b="1" i="1" spc="-5" dirty="0">
                <a:latin typeface="Arial-BoldItalicMT"/>
                <a:cs typeface="Arial-BoldItalicMT"/>
              </a:rPr>
              <a:t> </a:t>
            </a:r>
            <a:r>
              <a:rPr sz="1700" b="1" i="1" dirty="0">
                <a:latin typeface="Arial-BoldItalicMT"/>
                <a:cs typeface="Arial-BoldItalicMT"/>
              </a:rPr>
              <a:t>this</a:t>
            </a:r>
            <a:r>
              <a:rPr sz="1700" b="1" i="1" spc="-5" dirty="0">
                <a:latin typeface="Arial-BoldItalicMT"/>
                <a:cs typeface="Arial-BoldItalicMT"/>
              </a:rPr>
              <a:t> slide.</a:t>
            </a:r>
            <a:endParaRPr sz="1700" dirty="0">
              <a:latin typeface="Arial-BoldItalicMT"/>
              <a:cs typeface="Arial-BoldItalic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3980" rIns="0" bIns="0" rtlCol="0">
            <a:spAutoFit/>
          </a:bodyPr>
          <a:lstStyle/>
          <a:p>
            <a:pPr marL="12700" marR="5080" indent="696595">
              <a:lnSpc>
                <a:spcPts val="4200"/>
              </a:lnSpc>
              <a:spcBef>
                <a:spcPts val="740"/>
              </a:spcBef>
            </a:pPr>
            <a:r>
              <a:rPr spc="-20" dirty="0"/>
              <a:t>If </a:t>
            </a:r>
            <a:r>
              <a:rPr spc="-40" dirty="0"/>
              <a:t>you’re </a:t>
            </a:r>
            <a:r>
              <a:rPr spc="-35" dirty="0"/>
              <a:t>online </a:t>
            </a:r>
            <a:r>
              <a:rPr spc="-30" dirty="0"/>
              <a:t>and </a:t>
            </a:r>
            <a:r>
              <a:rPr spc="-20" dirty="0"/>
              <a:t>no </a:t>
            </a:r>
            <a:r>
              <a:rPr spc="-30" dirty="0"/>
              <a:t>one </a:t>
            </a:r>
            <a:r>
              <a:rPr spc="-40" dirty="0"/>
              <a:t>knows who </a:t>
            </a:r>
            <a:r>
              <a:rPr spc="-35" dirty="0"/>
              <a:t> </a:t>
            </a:r>
            <a:r>
              <a:rPr spc="-30" dirty="0"/>
              <a:t>you</a:t>
            </a:r>
            <a:r>
              <a:rPr spc="-100" dirty="0"/>
              <a:t> </a:t>
            </a:r>
            <a:r>
              <a:rPr spc="-35" dirty="0"/>
              <a:t>are,</a:t>
            </a:r>
            <a:r>
              <a:rPr spc="-95" dirty="0"/>
              <a:t> </a:t>
            </a:r>
            <a:r>
              <a:rPr spc="-30" dirty="0"/>
              <a:t>can</a:t>
            </a:r>
            <a:r>
              <a:rPr spc="-95" dirty="0"/>
              <a:t> </a:t>
            </a:r>
            <a:r>
              <a:rPr spc="-30" dirty="0"/>
              <a:t>you</a:t>
            </a:r>
            <a:r>
              <a:rPr spc="-95" dirty="0"/>
              <a:t> </a:t>
            </a:r>
            <a:r>
              <a:rPr spc="-35" dirty="0"/>
              <a:t>behave</a:t>
            </a:r>
            <a:r>
              <a:rPr spc="-95" dirty="0"/>
              <a:t> </a:t>
            </a:r>
            <a:r>
              <a:rPr spc="-35" dirty="0"/>
              <a:t>however</a:t>
            </a:r>
            <a:r>
              <a:rPr spc="-90" dirty="0"/>
              <a:t> </a:t>
            </a:r>
            <a:r>
              <a:rPr spc="-30" dirty="0"/>
              <a:t>you</a:t>
            </a:r>
            <a:r>
              <a:rPr spc="-95" dirty="0"/>
              <a:t> </a:t>
            </a:r>
            <a:r>
              <a:rPr spc="-40" dirty="0"/>
              <a:t>want?</a:t>
            </a:r>
          </a:p>
        </p:txBody>
      </p:sp>
      <p:pic>
        <p:nvPicPr>
          <p:cNvPr id="3" name="Picture 2" descr="A picture containing background pattern&#10;&#10;Description automatically generated">
            <a:extLst>
              <a:ext uri="{FF2B5EF4-FFF2-40B4-BE49-F238E27FC236}">
                <a16:creationId xmlns:a16="http://schemas.microsoft.com/office/drawing/2014/main" id="{2BBA1775-10CB-BD4A-B57C-B9788D495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79EDD25E-A2B2-0844-86BA-CEE35B5B0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78FC2700-D130-E644-B600-CBB162C58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F4A8B855-5E0B-A445-9553-2AADF4129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327A38E9-D574-E84B-BF14-915C94B02E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AE74BF0B-D234-3C41-AFF2-88BB5505E2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00C82724-DD80-5048-95BE-6BD836D27F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04596BEF-44D5-3D4A-A992-0D4375CD0A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C2C5E03D-6E94-D746-85CE-22E59032F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9ADF30F9-D912-E14A-8991-2B7BFBB51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655900" y="1644322"/>
            <a:ext cx="3947160" cy="2677160"/>
          </a:xfrm>
          <a:prstGeom prst="rect">
            <a:avLst/>
          </a:prstGeom>
        </p:spPr>
        <p:txBody>
          <a:bodyPr vert="horz" wrap="square" lIns="0" tIns="35560" rIns="0" bIns="0" rtlCol="0">
            <a:spAutoFit/>
          </a:bodyPr>
          <a:lstStyle/>
          <a:p>
            <a:pPr marL="12700" marR="5080">
              <a:lnSpc>
                <a:spcPts val="5200"/>
              </a:lnSpc>
              <a:spcBef>
                <a:spcPts val="280"/>
              </a:spcBef>
            </a:pPr>
            <a:r>
              <a:rPr sz="4400" b="1" spc="-5" dirty="0">
                <a:solidFill>
                  <a:srgbClr val="3F3F3E"/>
                </a:solidFill>
                <a:latin typeface="Arial"/>
                <a:cs typeface="Arial"/>
              </a:rPr>
              <a:t>Now</a:t>
            </a:r>
            <a:r>
              <a:rPr sz="4400" b="1" spc="-50" dirty="0">
                <a:solidFill>
                  <a:srgbClr val="3F3F3E"/>
                </a:solidFill>
                <a:latin typeface="Arial"/>
                <a:cs typeface="Arial"/>
              </a:rPr>
              <a:t> </a:t>
            </a:r>
            <a:r>
              <a:rPr sz="4400" b="1" spc="-35" dirty="0">
                <a:solidFill>
                  <a:srgbClr val="3F3F3E"/>
                </a:solidFill>
                <a:latin typeface="Arial"/>
                <a:cs typeface="Arial"/>
              </a:rPr>
              <a:t>let’s</a:t>
            </a:r>
            <a:r>
              <a:rPr sz="4400" b="1" spc="-45" dirty="0">
                <a:solidFill>
                  <a:srgbClr val="3F3F3E"/>
                </a:solidFill>
                <a:latin typeface="Arial"/>
                <a:cs typeface="Arial"/>
              </a:rPr>
              <a:t> </a:t>
            </a:r>
            <a:r>
              <a:rPr sz="4400" b="1" spc="-5" dirty="0">
                <a:solidFill>
                  <a:srgbClr val="3F3F3E"/>
                </a:solidFill>
                <a:latin typeface="Arial"/>
                <a:cs typeface="Arial"/>
              </a:rPr>
              <a:t>read, </a:t>
            </a:r>
            <a:r>
              <a:rPr sz="4400" b="1" spc="-1210" dirty="0">
                <a:solidFill>
                  <a:srgbClr val="3F3F3E"/>
                </a:solidFill>
                <a:latin typeface="Arial"/>
                <a:cs typeface="Arial"/>
              </a:rPr>
              <a:t> </a:t>
            </a:r>
            <a:r>
              <a:rPr sz="4400" b="1" spc="-5" dirty="0">
                <a:solidFill>
                  <a:srgbClr val="A122B3"/>
                </a:solidFill>
                <a:latin typeface="Arial"/>
                <a:cs typeface="Arial"/>
              </a:rPr>
              <a:t>Digiduck and </a:t>
            </a:r>
            <a:r>
              <a:rPr sz="4400" b="1" dirty="0">
                <a:solidFill>
                  <a:srgbClr val="A122B3"/>
                </a:solidFill>
                <a:latin typeface="Arial"/>
                <a:cs typeface="Arial"/>
              </a:rPr>
              <a:t> </a:t>
            </a:r>
            <a:r>
              <a:rPr sz="4400" b="1" spc="-5" dirty="0">
                <a:solidFill>
                  <a:srgbClr val="A122B3"/>
                </a:solidFill>
                <a:latin typeface="Arial"/>
                <a:cs typeface="Arial"/>
              </a:rPr>
              <a:t>the Magic </a:t>
            </a:r>
            <a:r>
              <a:rPr sz="4400" b="1" dirty="0">
                <a:solidFill>
                  <a:srgbClr val="A122B3"/>
                </a:solidFill>
                <a:latin typeface="Arial"/>
                <a:cs typeface="Arial"/>
              </a:rPr>
              <a:t> </a:t>
            </a:r>
            <a:r>
              <a:rPr sz="4400" b="1" spc="-5" dirty="0">
                <a:solidFill>
                  <a:srgbClr val="A122B3"/>
                </a:solidFill>
                <a:latin typeface="Arial"/>
                <a:cs typeface="Arial"/>
              </a:rPr>
              <a:t>Castle</a:t>
            </a:r>
            <a:endParaRPr sz="4400">
              <a:latin typeface="Arial"/>
              <a:cs typeface="Arial"/>
            </a:endParaRPr>
          </a:p>
        </p:txBody>
      </p:sp>
      <p:sp>
        <p:nvSpPr>
          <p:cNvPr id="3" name="object 3"/>
          <p:cNvSpPr txBox="1"/>
          <p:nvPr/>
        </p:nvSpPr>
        <p:spPr>
          <a:xfrm>
            <a:off x="1700899" y="4452127"/>
            <a:ext cx="3175000" cy="299720"/>
          </a:xfrm>
          <a:prstGeom prst="rect">
            <a:avLst/>
          </a:prstGeom>
        </p:spPr>
        <p:txBody>
          <a:bodyPr vert="horz" wrap="square" lIns="0" tIns="12700" rIns="0" bIns="0" rtlCol="0">
            <a:spAutoFit/>
          </a:bodyPr>
          <a:lstStyle/>
          <a:p>
            <a:pPr marL="12700">
              <a:lnSpc>
                <a:spcPct val="100000"/>
              </a:lnSpc>
              <a:spcBef>
                <a:spcPts val="100"/>
              </a:spcBef>
            </a:pPr>
            <a:r>
              <a:rPr sz="1800" b="1" u="sng" spc="-5" dirty="0">
                <a:solidFill>
                  <a:srgbClr val="3F3F3E"/>
                </a:solidFill>
                <a:uFill>
                  <a:solidFill>
                    <a:srgbClr val="3F3F3E"/>
                  </a:solidFill>
                </a:uFill>
                <a:latin typeface="Arial"/>
                <a:cs typeface="Arial"/>
              </a:rPr>
              <a:t>childnet.com/digiduck-magic</a:t>
            </a:r>
            <a:endParaRPr sz="1800" dirty="0">
              <a:latin typeface="Arial"/>
              <a:cs typeface="Arial"/>
            </a:endParaRPr>
          </a:p>
        </p:txBody>
      </p:sp>
      <p:pic>
        <p:nvPicPr>
          <p:cNvPr id="5" name="Picture 4" descr="Icon&#10;&#10;Description automatically generated with medium confidence">
            <a:extLst>
              <a:ext uri="{FF2B5EF4-FFF2-40B4-BE49-F238E27FC236}">
                <a16:creationId xmlns:a16="http://schemas.microsoft.com/office/drawing/2014/main" id="{4D0D4CBD-A216-8E47-AAC4-CCBBC9805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071" y="57150"/>
            <a:ext cx="2540000" cy="2540000"/>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3403AEEB-1796-D54E-9987-0AAA9E9E5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496" y="3276601"/>
            <a:ext cx="1600200" cy="1600200"/>
          </a:xfrm>
          <a:prstGeom prst="rect">
            <a:avLst/>
          </a:prstGeom>
        </p:spPr>
      </p:pic>
      <p:pic>
        <p:nvPicPr>
          <p:cNvPr id="9" name="Picture 8" descr="Graphical user interface, application&#10;&#10;Description automatically generated with medium confidence">
            <a:extLst>
              <a:ext uri="{FF2B5EF4-FFF2-40B4-BE49-F238E27FC236}">
                <a16:creationId xmlns:a16="http://schemas.microsoft.com/office/drawing/2014/main" id="{64C2B87F-69F7-024A-A338-01F2D48E4C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28324">
            <a:off x="4830649" y="837773"/>
            <a:ext cx="1647871" cy="16478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07299" y="593810"/>
            <a:ext cx="5280025" cy="604520"/>
          </a:xfrm>
          <a:prstGeom prst="rect">
            <a:avLst/>
          </a:prstGeom>
        </p:spPr>
        <p:txBody>
          <a:bodyPr vert="horz" wrap="square" lIns="0" tIns="12700" rIns="0" bIns="0" rtlCol="0">
            <a:spAutoFit/>
          </a:bodyPr>
          <a:lstStyle/>
          <a:p>
            <a:pPr marL="12700">
              <a:lnSpc>
                <a:spcPct val="100000"/>
              </a:lnSpc>
              <a:spcBef>
                <a:spcPts val="100"/>
              </a:spcBef>
            </a:pPr>
            <a:r>
              <a:rPr sz="3800" spc="-5" dirty="0"/>
              <a:t>Additional</a:t>
            </a:r>
            <a:r>
              <a:rPr sz="3800" spc="-90" dirty="0"/>
              <a:t> </a:t>
            </a:r>
            <a:r>
              <a:rPr sz="3800" dirty="0"/>
              <a:t>questions…</a:t>
            </a:r>
            <a:endParaRPr sz="3800"/>
          </a:p>
        </p:txBody>
      </p:sp>
      <p:sp>
        <p:nvSpPr>
          <p:cNvPr id="3" name="object 3"/>
          <p:cNvSpPr/>
          <p:nvPr/>
        </p:nvSpPr>
        <p:spPr>
          <a:xfrm>
            <a:off x="720001" y="1609928"/>
            <a:ext cx="144145" cy="144145"/>
          </a:xfrm>
          <a:custGeom>
            <a:avLst/>
            <a:gdLst/>
            <a:ahLst/>
            <a:cxnLst/>
            <a:rect l="l" t="t" r="r" b="b"/>
            <a:pathLst>
              <a:path w="144144"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4" name="object 4"/>
          <p:cNvSpPr txBox="1">
            <a:spLocks noGrp="1"/>
          </p:cNvSpPr>
          <p:nvPr>
            <p:ph sz="half" idx="2"/>
          </p:nvPr>
        </p:nvSpPr>
        <p:spPr>
          <a:prstGeom prst="rect">
            <a:avLst/>
          </a:prstGeom>
        </p:spPr>
        <p:txBody>
          <a:bodyPr vert="horz" wrap="square" lIns="0" tIns="33020" rIns="0" bIns="0" rtlCol="0">
            <a:spAutoFit/>
          </a:bodyPr>
          <a:lstStyle/>
          <a:p>
            <a:pPr marL="12700" marR="784225">
              <a:lnSpc>
                <a:spcPts val="2800"/>
              </a:lnSpc>
              <a:spcBef>
                <a:spcPts val="260"/>
              </a:spcBef>
            </a:pPr>
            <a:r>
              <a:rPr spc="-5" dirty="0"/>
              <a:t>Do</a:t>
            </a:r>
            <a:r>
              <a:rPr spc="-20" dirty="0"/>
              <a:t> </a:t>
            </a:r>
            <a:r>
              <a:rPr spc="-5" dirty="0"/>
              <a:t>you</a:t>
            </a:r>
            <a:r>
              <a:rPr spc="-15" dirty="0"/>
              <a:t> </a:t>
            </a:r>
            <a:r>
              <a:rPr spc="-5" dirty="0"/>
              <a:t>talk</a:t>
            </a:r>
            <a:r>
              <a:rPr spc="-15" dirty="0"/>
              <a:t> </a:t>
            </a:r>
            <a:r>
              <a:rPr dirty="0"/>
              <a:t>to</a:t>
            </a:r>
            <a:r>
              <a:rPr spc="-10" dirty="0"/>
              <a:t> </a:t>
            </a:r>
            <a:r>
              <a:rPr dirty="0"/>
              <a:t>family</a:t>
            </a:r>
            <a:r>
              <a:rPr spc="-15" dirty="0"/>
              <a:t> </a:t>
            </a:r>
            <a:r>
              <a:rPr dirty="0"/>
              <a:t>or</a:t>
            </a:r>
            <a:r>
              <a:rPr spc="-10" dirty="0"/>
              <a:t> </a:t>
            </a:r>
            <a:r>
              <a:rPr dirty="0"/>
              <a:t>friends </a:t>
            </a:r>
            <a:r>
              <a:rPr spc="-655" dirty="0"/>
              <a:t> </a:t>
            </a:r>
            <a:r>
              <a:rPr dirty="0"/>
              <a:t>online?</a:t>
            </a:r>
            <a:r>
              <a:rPr spc="-5" dirty="0"/>
              <a:t> How?</a:t>
            </a:r>
          </a:p>
          <a:p>
            <a:pPr marL="12700" marR="5080">
              <a:lnSpc>
                <a:spcPts val="2800"/>
              </a:lnSpc>
              <a:spcBef>
                <a:spcPts val="1700"/>
              </a:spcBef>
            </a:pPr>
            <a:r>
              <a:rPr spc="-5" dirty="0"/>
              <a:t>Can you think </a:t>
            </a:r>
            <a:r>
              <a:rPr dirty="0"/>
              <a:t>of </a:t>
            </a:r>
            <a:r>
              <a:rPr spc="-5" dirty="0"/>
              <a:t>any apps, </a:t>
            </a:r>
            <a:r>
              <a:rPr dirty="0"/>
              <a:t>websites </a:t>
            </a:r>
            <a:r>
              <a:rPr spc="-655" dirty="0"/>
              <a:t> </a:t>
            </a:r>
            <a:r>
              <a:rPr dirty="0"/>
              <a:t>or online games that let people talk </a:t>
            </a:r>
            <a:r>
              <a:rPr spc="5" dirty="0"/>
              <a:t> </a:t>
            </a:r>
            <a:r>
              <a:rPr dirty="0"/>
              <a:t>to </a:t>
            </a:r>
            <a:r>
              <a:rPr spc="-5" dirty="0"/>
              <a:t>each </a:t>
            </a:r>
            <a:r>
              <a:rPr dirty="0"/>
              <a:t>other who don’t </a:t>
            </a:r>
            <a:r>
              <a:rPr spc="-5" dirty="0"/>
              <a:t>know each </a:t>
            </a:r>
            <a:r>
              <a:rPr dirty="0"/>
              <a:t> other</a:t>
            </a:r>
            <a:r>
              <a:rPr spc="-5" dirty="0"/>
              <a:t> </a:t>
            </a:r>
            <a:r>
              <a:rPr dirty="0"/>
              <a:t>in</a:t>
            </a:r>
            <a:r>
              <a:rPr spc="-5" dirty="0"/>
              <a:t> </a:t>
            </a:r>
            <a:r>
              <a:rPr dirty="0"/>
              <a:t>person?</a:t>
            </a:r>
          </a:p>
          <a:p>
            <a:pPr marL="12700" marR="447040">
              <a:lnSpc>
                <a:spcPts val="2800"/>
              </a:lnSpc>
              <a:spcBef>
                <a:spcPts val="1700"/>
              </a:spcBef>
            </a:pPr>
            <a:r>
              <a:rPr dirty="0"/>
              <a:t>What facts </a:t>
            </a:r>
            <a:r>
              <a:rPr spc="-5" dirty="0"/>
              <a:t>about yourself should </a:t>
            </a:r>
            <a:r>
              <a:rPr spc="-660" dirty="0"/>
              <a:t> </a:t>
            </a:r>
            <a:r>
              <a:rPr spc="-5" dirty="0"/>
              <a:t>you </a:t>
            </a:r>
            <a:r>
              <a:rPr dirty="0"/>
              <a:t>not tell to </a:t>
            </a:r>
            <a:r>
              <a:rPr spc="-5" dirty="0"/>
              <a:t>strangers </a:t>
            </a:r>
            <a:r>
              <a:rPr dirty="0"/>
              <a:t>online </a:t>
            </a:r>
            <a:r>
              <a:rPr spc="5" dirty="0"/>
              <a:t> </a:t>
            </a:r>
            <a:r>
              <a:rPr spc="-5" dirty="0"/>
              <a:t>and </a:t>
            </a:r>
            <a:r>
              <a:rPr dirty="0"/>
              <a:t>offline? What </a:t>
            </a:r>
            <a:r>
              <a:rPr spc="-5" dirty="0"/>
              <a:t>can </a:t>
            </a:r>
            <a:r>
              <a:rPr dirty="0"/>
              <a:t>we </a:t>
            </a:r>
            <a:r>
              <a:rPr spc="-5" dirty="0"/>
              <a:t>call all </a:t>
            </a:r>
            <a:r>
              <a:rPr dirty="0"/>
              <a:t> these</a:t>
            </a:r>
            <a:r>
              <a:rPr spc="-5" dirty="0"/>
              <a:t> </a:t>
            </a:r>
            <a:r>
              <a:rPr dirty="0"/>
              <a:t>facts?</a:t>
            </a:r>
          </a:p>
        </p:txBody>
      </p:sp>
      <p:sp>
        <p:nvSpPr>
          <p:cNvPr id="5" name="object 5"/>
          <p:cNvSpPr/>
          <p:nvPr/>
        </p:nvSpPr>
        <p:spPr>
          <a:xfrm>
            <a:off x="720001" y="2537117"/>
            <a:ext cx="144145" cy="144145"/>
          </a:xfrm>
          <a:custGeom>
            <a:avLst/>
            <a:gdLst/>
            <a:ahLst/>
            <a:cxnLst/>
            <a:rect l="l" t="t" r="r" b="b"/>
            <a:pathLst>
              <a:path w="144144"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6" name="object 6"/>
          <p:cNvSpPr/>
          <p:nvPr/>
        </p:nvSpPr>
        <p:spPr>
          <a:xfrm>
            <a:off x="720001" y="4175518"/>
            <a:ext cx="144145" cy="144145"/>
          </a:xfrm>
          <a:custGeom>
            <a:avLst/>
            <a:gdLst/>
            <a:ahLst/>
            <a:cxnLst/>
            <a:rect l="l" t="t" r="r" b="b"/>
            <a:pathLst>
              <a:path w="144144" h="144145">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7" name="object 7"/>
          <p:cNvSpPr/>
          <p:nvPr/>
        </p:nvSpPr>
        <p:spPr>
          <a:xfrm>
            <a:off x="6726605" y="1613611"/>
            <a:ext cx="144145" cy="144145"/>
          </a:xfrm>
          <a:custGeom>
            <a:avLst/>
            <a:gdLst/>
            <a:ahLst/>
            <a:cxnLst/>
            <a:rect l="l" t="t" r="r" b="b"/>
            <a:pathLst>
              <a:path w="144145"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8" name="object 8"/>
          <p:cNvSpPr txBox="1"/>
          <p:nvPr/>
        </p:nvSpPr>
        <p:spPr>
          <a:xfrm>
            <a:off x="7158401" y="1490900"/>
            <a:ext cx="4378960" cy="3096895"/>
          </a:xfrm>
          <a:prstGeom prst="rect">
            <a:avLst/>
          </a:prstGeom>
        </p:spPr>
        <p:txBody>
          <a:bodyPr vert="horz" wrap="square" lIns="0" tIns="33020" rIns="0" bIns="0" rtlCol="0">
            <a:spAutoFit/>
          </a:bodyPr>
          <a:lstStyle/>
          <a:p>
            <a:pPr marL="12700" marR="158750">
              <a:lnSpc>
                <a:spcPts val="2800"/>
              </a:lnSpc>
              <a:spcBef>
                <a:spcPts val="260"/>
              </a:spcBef>
            </a:pPr>
            <a:r>
              <a:rPr sz="2400" b="1" dirty="0">
                <a:solidFill>
                  <a:srgbClr val="3F3F3E"/>
                </a:solidFill>
                <a:latin typeface="Arial"/>
                <a:cs typeface="Arial"/>
              </a:rPr>
              <a:t>Which </a:t>
            </a:r>
            <a:r>
              <a:rPr sz="2400" b="1" spc="-5" dirty="0">
                <a:solidFill>
                  <a:srgbClr val="3F3F3E"/>
                </a:solidFill>
                <a:latin typeface="Arial"/>
                <a:cs typeface="Arial"/>
              </a:rPr>
              <a:t>adults </a:t>
            </a:r>
            <a:r>
              <a:rPr sz="2400" b="1" dirty="0">
                <a:solidFill>
                  <a:srgbClr val="3F3F3E"/>
                </a:solidFill>
                <a:latin typeface="Arial"/>
                <a:cs typeface="Arial"/>
              </a:rPr>
              <a:t>would </a:t>
            </a:r>
            <a:r>
              <a:rPr sz="2400" b="1" spc="-5" dirty="0">
                <a:solidFill>
                  <a:srgbClr val="3F3F3E"/>
                </a:solidFill>
                <a:latin typeface="Arial"/>
                <a:cs typeface="Arial"/>
              </a:rPr>
              <a:t>you ask </a:t>
            </a:r>
            <a:r>
              <a:rPr sz="2400" b="1" dirty="0">
                <a:solidFill>
                  <a:srgbClr val="3F3F3E"/>
                </a:solidFill>
                <a:latin typeface="Arial"/>
                <a:cs typeface="Arial"/>
              </a:rPr>
              <a:t> for</a:t>
            </a:r>
            <a:r>
              <a:rPr sz="2400" b="1" spc="-25" dirty="0">
                <a:solidFill>
                  <a:srgbClr val="3F3F3E"/>
                </a:solidFill>
                <a:latin typeface="Arial"/>
                <a:cs typeface="Arial"/>
              </a:rPr>
              <a:t> </a:t>
            </a:r>
            <a:r>
              <a:rPr sz="2400" b="1" dirty="0">
                <a:solidFill>
                  <a:srgbClr val="3F3F3E"/>
                </a:solidFill>
                <a:latin typeface="Arial"/>
                <a:cs typeface="Arial"/>
              </a:rPr>
              <a:t>help</a:t>
            </a:r>
            <a:r>
              <a:rPr sz="2400" b="1" spc="-25" dirty="0">
                <a:solidFill>
                  <a:srgbClr val="3F3F3E"/>
                </a:solidFill>
                <a:latin typeface="Arial"/>
                <a:cs typeface="Arial"/>
              </a:rPr>
              <a:t> </a:t>
            </a:r>
            <a:r>
              <a:rPr sz="2400" b="1" dirty="0">
                <a:solidFill>
                  <a:srgbClr val="3F3F3E"/>
                </a:solidFill>
                <a:latin typeface="Arial"/>
                <a:cs typeface="Arial"/>
              </a:rPr>
              <a:t>if</a:t>
            </a:r>
            <a:r>
              <a:rPr sz="2400" b="1" spc="-20" dirty="0">
                <a:solidFill>
                  <a:srgbClr val="3F3F3E"/>
                </a:solidFill>
                <a:latin typeface="Arial"/>
                <a:cs typeface="Arial"/>
              </a:rPr>
              <a:t> </a:t>
            </a:r>
            <a:r>
              <a:rPr sz="2400" b="1" spc="-5" dirty="0">
                <a:solidFill>
                  <a:srgbClr val="3F3F3E"/>
                </a:solidFill>
                <a:latin typeface="Arial"/>
                <a:cs typeface="Arial"/>
              </a:rPr>
              <a:t>something</a:t>
            </a:r>
            <a:r>
              <a:rPr sz="2400" b="1" spc="-30" dirty="0">
                <a:solidFill>
                  <a:srgbClr val="3F3F3E"/>
                </a:solidFill>
                <a:latin typeface="Arial"/>
                <a:cs typeface="Arial"/>
              </a:rPr>
              <a:t> </a:t>
            </a:r>
            <a:r>
              <a:rPr sz="2400" b="1" dirty="0">
                <a:solidFill>
                  <a:srgbClr val="3F3F3E"/>
                </a:solidFill>
                <a:latin typeface="Arial"/>
                <a:cs typeface="Arial"/>
              </a:rPr>
              <a:t>worried </a:t>
            </a:r>
            <a:r>
              <a:rPr sz="2400" b="1" spc="-650" dirty="0">
                <a:solidFill>
                  <a:srgbClr val="3F3F3E"/>
                </a:solidFill>
                <a:latin typeface="Arial"/>
                <a:cs typeface="Arial"/>
              </a:rPr>
              <a:t> </a:t>
            </a:r>
            <a:r>
              <a:rPr sz="2400" b="1" spc="-5" dirty="0">
                <a:solidFill>
                  <a:srgbClr val="3F3F3E"/>
                </a:solidFill>
                <a:latin typeface="Arial"/>
                <a:cs typeface="Arial"/>
              </a:rPr>
              <a:t>you</a:t>
            </a:r>
            <a:r>
              <a:rPr sz="2400" b="1" spc="-10" dirty="0">
                <a:solidFill>
                  <a:srgbClr val="3F3F3E"/>
                </a:solidFill>
                <a:latin typeface="Arial"/>
                <a:cs typeface="Arial"/>
              </a:rPr>
              <a:t> </a:t>
            </a:r>
            <a:r>
              <a:rPr sz="2400" b="1" dirty="0">
                <a:solidFill>
                  <a:srgbClr val="3F3F3E"/>
                </a:solidFill>
                <a:latin typeface="Arial"/>
                <a:cs typeface="Arial"/>
              </a:rPr>
              <a:t>online?</a:t>
            </a:r>
            <a:endParaRPr sz="2400" dirty="0">
              <a:latin typeface="Arial"/>
              <a:cs typeface="Arial"/>
            </a:endParaRPr>
          </a:p>
          <a:p>
            <a:pPr marL="12700" marR="5080">
              <a:lnSpc>
                <a:spcPts val="2800"/>
              </a:lnSpc>
              <a:spcBef>
                <a:spcPts val="1700"/>
              </a:spcBef>
            </a:pPr>
            <a:r>
              <a:rPr sz="2400" b="1" dirty="0">
                <a:solidFill>
                  <a:srgbClr val="3F3F3E"/>
                </a:solidFill>
                <a:latin typeface="Arial"/>
                <a:cs typeface="Arial"/>
              </a:rPr>
              <a:t>It is quite normal to disagree </a:t>
            </a:r>
            <a:r>
              <a:rPr sz="2400" b="1" spc="5" dirty="0">
                <a:solidFill>
                  <a:srgbClr val="3F3F3E"/>
                </a:solidFill>
                <a:latin typeface="Arial"/>
                <a:cs typeface="Arial"/>
              </a:rPr>
              <a:t> </a:t>
            </a:r>
            <a:r>
              <a:rPr sz="2400" b="1" dirty="0">
                <a:solidFill>
                  <a:srgbClr val="3F3F3E"/>
                </a:solidFill>
                <a:latin typeface="Arial"/>
                <a:cs typeface="Arial"/>
              </a:rPr>
              <a:t>with </a:t>
            </a:r>
            <a:r>
              <a:rPr sz="2400" b="1" spc="-5" dirty="0">
                <a:solidFill>
                  <a:srgbClr val="3F3F3E"/>
                </a:solidFill>
                <a:latin typeface="Arial"/>
                <a:cs typeface="Arial"/>
              </a:rPr>
              <a:t>your </a:t>
            </a:r>
            <a:r>
              <a:rPr sz="2400" b="1" dirty="0">
                <a:solidFill>
                  <a:srgbClr val="3F3F3E"/>
                </a:solidFill>
                <a:latin typeface="Arial"/>
                <a:cs typeface="Arial"/>
              </a:rPr>
              <a:t>friends </a:t>
            </a:r>
            <a:r>
              <a:rPr sz="2400" b="1" spc="-5" dirty="0">
                <a:solidFill>
                  <a:srgbClr val="3F3F3E"/>
                </a:solidFill>
                <a:latin typeface="Arial"/>
                <a:cs typeface="Arial"/>
              </a:rPr>
              <a:t>sometimes! </a:t>
            </a:r>
            <a:r>
              <a:rPr sz="2400" b="1" dirty="0">
                <a:solidFill>
                  <a:srgbClr val="3F3F3E"/>
                </a:solidFill>
                <a:latin typeface="Arial"/>
                <a:cs typeface="Arial"/>
              </a:rPr>
              <a:t> If</a:t>
            </a:r>
            <a:r>
              <a:rPr sz="2400" b="1" spc="-15" dirty="0">
                <a:solidFill>
                  <a:srgbClr val="3F3F3E"/>
                </a:solidFill>
                <a:latin typeface="Arial"/>
                <a:cs typeface="Arial"/>
              </a:rPr>
              <a:t> </a:t>
            </a:r>
            <a:r>
              <a:rPr sz="2400" b="1" spc="-5" dirty="0">
                <a:solidFill>
                  <a:srgbClr val="3F3F3E"/>
                </a:solidFill>
                <a:latin typeface="Arial"/>
                <a:cs typeface="Arial"/>
              </a:rPr>
              <a:t>you</a:t>
            </a:r>
            <a:r>
              <a:rPr sz="2400" b="1" spc="-20" dirty="0">
                <a:solidFill>
                  <a:srgbClr val="3F3F3E"/>
                </a:solidFill>
                <a:latin typeface="Arial"/>
                <a:cs typeface="Arial"/>
              </a:rPr>
              <a:t> </a:t>
            </a:r>
            <a:r>
              <a:rPr sz="2400" b="1" dirty="0">
                <a:solidFill>
                  <a:srgbClr val="3F3F3E"/>
                </a:solidFill>
                <a:latin typeface="Arial"/>
                <a:cs typeface="Arial"/>
              </a:rPr>
              <a:t>have</a:t>
            </a:r>
            <a:r>
              <a:rPr sz="2400" b="1" spc="-15" dirty="0">
                <a:solidFill>
                  <a:srgbClr val="3F3F3E"/>
                </a:solidFill>
                <a:latin typeface="Arial"/>
                <a:cs typeface="Arial"/>
              </a:rPr>
              <a:t> </a:t>
            </a:r>
            <a:r>
              <a:rPr sz="2400" b="1" spc="-5" dirty="0">
                <a:solidFill>
                  <a:srgbClr val="3F3F3E"/>
                </a:solidFill>
                <a:latin typeface="Arial"/>
                <a:cs typeface="Arial"/>
              </a:rPr>
              <a:t>ever</a:t>
            </a:r>
            <a:r>
              <a:rPr sz="2400" b="1" spc="-20" dirty="0">
                <a:solidFill>
                  <a:srgbClr val="3F3F3E"/>
                </a:solidFill>
                <a:latin typeface="Arial"/>
                <a:cs typeface="Arial"/>
              </a:rPr>
              <a:t> </a:t>
            </a:r>
            <a:r>
              <a:rPr sz="2400" b="1" spc="-5" dirty="0">
                <a:solidFill>
                  <a:srgbClr val="3F3F3E"/>
                </a:solidFill>
                <a:latin typeface="Arial"/>
                <a:cs typeface="Arial"/>
              </a:rPr>
              <a:t>argued</a:t>
            </a:r>
            <a:r>
              <a:rPr sz="2400" b="1" spc="-15" dirty="0">
                <a:solidFill>
                  <a:srgbClr val="3F3F3E"/>
                </a:solidFill>
                <a:latin typeface="Arial"/>
                <a:cs typeface="Arial"/>
              </a:rPr>
              <a:t> </a:t>
            </a:r>
            <a:r>
              <a:rPr sz="2400" b="1" dirty="0">
                <a:solidFill>
                  <a:srgbClr val="3F3F3E"/>
                </a:solidFill>
                <a:latin typeface="Arial"/>
                <a:cs typeface="Arial"/>
              </a:rPr>
              <a:t>with</a:t>
            </a:r>
            <a:r>
              <a:rPr sz="2400" b="1" spc="-15" dirty="0">
                <a:solidFill>
                  <a:srgbClr val="3F3F3E"/>
                </a:solidFill>
                <a:latin typeface="Arial"/>
                <a:cs typeface="Arial"/>
              </a:rPr>
              <a:t> </a:t>
            </a:r>
            <a:r>
              <a:rPr sz="2400" b="1" dirty="0">
                <a:solidFill>
                  <a:srgbClr val="3F3F3E"/>
                </a:solidFill>
                <a:latin typeface="Arial"/>
                <a:cs typeface="Arial"/>
              </a:rPr>
              <a:t>a </a:t>
            </a:r>
            <a:r>
              <a:rPr sz="2400" b="1" spc="-655" dirty="0">
                <a:solidFill>
                  <a:srgbClr val="3F3F3E"/>
                </a:solidFill>
                <a:latin typeface="Arial"/>
                <a:cs typeface="Arial"/>
              </a:rPr>
              <a:t> </a:t>
            </a:r>
            <a:r>
              <a:rPr sz="2400" b="1" dirty="0">
                <a:solidFill>
                  <a:srgbClr val="3F3F3E"/>
                </a:solidFill>
                <a:latin typeface="Arial"/>
                <a:cs typeface="Arial"/>
              </a:rPr>
              <a:t>friend (online or or offline), </a:t>
            </a:r>
            <a:r>
              <a:rPr sz="2400" b="1" spc="5" dirty="0">
                <a:solidFill>
                  <a:srgbClr val="3F3F3E"/>
                </a:solidFill>
                <a:latin typeface="Arial"/>
                <a:cs typeface="Arial"/>
              </a:rPr>
              <a:t> </a:t>
            </a:r>
            <a:r>
              <a:rPr sz="2400" b="1" dirty="0">
                <a:solidFill>
                  <a:srgbClr val="3F3F3E"/>
                </a:solidFill>
                <a:latin typeface="Arial"/>
                <a:cs typeface="Arial"/>
              </a:rPr>
              <a:t>how</a:t>
            </a:r>
            <a:r>
              <a:rPr sz="2400" b="1" spc="-15" dirty="0">
                <a:solidFill>
                  <a:srgbClr val="3F3F3E"/>
                </a:solidFill>
                <a:latin typeface="Arial"/>
                <a:cs typeface="Arial"/>
              </a:rPr>
              <a:t> </a:t>
            </a:r>
            <a:r>
              <a:rPr sz="2400" b="1" dirty="0">
                <a:solidFill>
                  <a:srgbClr val="3F3F3E"/>
                </a:solidFill>
                <a:latin typeface="Arial"/>
                <a:cs typeface="Arial"/>
              </a:rPr>
              <a:t>did</a:t>
            </a:r>
            <a:r>
              <a:rPr sz="2400" b="1" spc="-10" dirty="0">
                <a:solidFill>
                  <a:srgbClr val="3F3F3E"/>
                </a:solidFill>
                <a:latin typeface="Arial"/>
                <a:cs typeface="Arial"/>
              </a:rPr>
              <a:t> </a:t>
            </a:r>
            <a:r>
              <a:rPr sz="2400" b="1" spc="-5" dirty="0">
                <a:solidFill>
                  <a:srgbClr val="3F3F3E"/>
                </a:solidFill>
                <a:latin typeface="Arial"/>
                <a:cs typeface="Arial"/>
              </a:rPr>
              <a:t>you</a:t>
            </a:r>
            <a:r>
              <a:rPr sz="2400" b="1" spc="-15" dirty="0">
                <a:solidFill>
                  <a:srgbClr val="3F3F3E"/>
                </a:solidFill>
                <a:latin typeface="Arial"/>
                <a:cs typeface="Arial"/>
              </a:rPr>
              <a:t> </a:t>
            </a:r>
            <a:r>
              <a:rPr sz="2400" b="1" spc="-5" dirty="0">
                <a:solidFill>
                  <a:srgbClr val="3F3F3E"/>
                </a:solidFill>
                <a:latin typeface="Arial"/>
                <a:cs typeface="Arial"/>
              </a:rPr>
              <a:t>make</a:t>
            </a:r>
            <a:r>
              <a:rPr sz="2400" b="1" spc="-15" dirty="0">
                <a:solidFill>
                  <a:srgbClr val="3F3F3E"/>
                </a:solidFill>
                <a:latin typeface="Arial"/>
                <a:cs typeface="Arial"/>
              </a:rPr>
              <a:t> </a:t>
            </a:r>
            <a:r>
              <a:rPr sz="2400" b="1" dirty="0">
                <a:solidFill>
                  <a:srgbClr val="3F3F3E"/>
                </a:solidFill>
                <a:latin typeface="Arial"/>
                <a:cs typeface="Arial"/>
              </a:rPr>
              <a:t>it</a:t>
            </a:r>
            <a:r>
              <a:rPr sz="2400" b="1" spc="-10" dirty="0">
                <a:solidFill>
                  <a:srgbClr val="3F3F3E"/>
                </a:solidFill>
                <a:latin typeface="Arial"/>
                <a:cs typeface="Arial"/>
              </a:rPr>
              <a:t> </a:t>
            </a:r>
            <a:r>
              <a:rPr sz="2400" b="1" dirty="0">
                <a:solidFill>
                  <a:srgbClr val="3F3F3E"/>
                </a:solidFill>
                <a:latin typeface="Arial"/>
                <a:cs typeface="Arial"/>
              </a:rPr>
              <a:t>better?</a:t>
            </a:r>
            <a:endParaRPr sz="2400" dirty="0">
              <a:latin typeface="Arial"/>
              <a:cs typeface="Arial"/>
            </a:endParaRPr>
          </a:p>
        </p:txBody>
      </p:sp>
      <p:sp>
        <p:nvSpPr>
          <p:cNvPr id="9" name="object 9"/>
          <p:cNvSpPr/>
          <p:nvPr/>
        </p:nvSpPr>
        <p:spPr>
          <a:xfrm>
            <a:off x="6726605" y="2896400"/>
            <a:ext cx="144145" cy="144145"/>
          </a:xfrm>
          <a:custGeom>
            <a:avLst/>
            <a:gdLst/>
            <a:ahLst/>
            <a:cxnLst/>
            <a:rect l="l" t="t" r="r" b="b"/>
            <a:pathLst>
              <a:path w="144145"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pic>
        <p:nvPicPr>
          <p:cNvPr id="13" name="Picture 12" descr="Icon&#10;&#10;Description automatically generated">
            <a:extLst>
              <a:ext uri="{FF2B5EF4-FFF2-40B4-BE49-F238E27FC236}">
                <a16:creationId xmlns:a16="http://schemas.microsoft.com/office/drawing/2014/main" id="{DE6A8E2C-1147-5146-89B7-99377F2F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8401" y="4299017"/>
            <a:ext cx="2595199" cy="23303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E7142C-6897-6444-A493-6D36D8F78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15" y="1524000"/>
            <a:ext cx="6345170" cy="2115057"/>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66B45823-3800-B64A-A866-7578C0DBA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3699702"/>
            <a:ext cx="4648200" cy="1763441"/>
          </a:xfrm>
          <a:prstGeom prst="rect">
            <a:avLst/>
          </a:prstGeom>
        </p:spPr>
      </p:pic>
    </p:spTree>
    <p:extLst>
      <p:ext uri="{BB962C8B-B14F-4D97-AF65-F5344CB8AC3E}">
        <p14:creationId xmlns:p14="http://schemas.microsoft.com/office/powerpoint/2010/main" val="155349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4" name="Picture 413">
            <a:extLst>
              <a:ext uri="{FF2B5EF4-FFF2-40B4-BE49-F238E27FC236}">
                <a16:creationId xmlns:a16="http://schemas.microsoft.com/office/drawing/2014/main" id="{E5C65DE6-E818-2C46-80BA-4208312C5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430" y="557346"/>
            <a:ext cx="7620000" cy="2540000"/>
          </a:xfrm>
          <a:prstGeom prst="rect">
            <a:avLst/>
          </a:prstGeom>
        </p:spPr>
      </p:pic>
      <p:pic>
        <p:nvPicPr>
          <p:cNvPr id="7" name="Picture 6" descr="Graphical user interface, logo, website&#10;&#10;Description automatically generated">
            <a:extLst>
              <a:ext uri="{FF2B5EF4-FFF2-40B4-BE49-F238E27FC236}">
                <a16:creationId xmlns:a16="http://schemas.microsoft.com/office/drawing/2014/main" id="{51A91036-9460-534A-90A4-666B6A1D8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710" y="3059947"/>
            <a:ext cx="8150004" cy="271666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140CFDEC-D73C-8441-9604-E6E4625D3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75385">
            <a:off x="2154953" y="2490653"/>
            <a:ext cx="2540000" cy="25400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99F165C7-725B-6D45-A4E0-CF436B4DB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75385">
            <a:off x="8586117" y="3301274"/>
            <a:ext cx="1346513" cy="1346513"/>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3A7D9E1E-A480-5541-AEF9-BCA13F311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75385">
            <a:off x="7166791" y="3705996"/>
            <a:ext cx="2540000" cy="2540000"/>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B627FC27-D69A-A549-B9C5-D632457406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12242">
            <a:off x="7934859" y="3944055"/>
            <a:ext cx="2063883" cy="2063883"/>
          </a:xfrm>
          <a:prstGeom prst="rect">
            <a:avLst/>
          </a:prstGeom>
        </p:spPr>
      </p:pic>
      <p:pic>
        <p:nvPicPr>
          <p:cNvPr id="13" name="Picture 12" descr="Graphical user interface, application&#10;&#10;Description automatically generated with medium confidence">
            <a:extLst>
              <a:ext uri="{FF2B5EF4-FFF2-40B4-BE49-F238E27FC236}">
                <a16:creationId xmlns:a16="http://schemas.microsoft.com/office/drawing/2014/main" id="{C3F17AE5-AED8-294B-9E23-EB36D466F8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570712">
            <a:off x="2245070" y="3688040"/>
            <a:ext cx="1545945" cy="1545945"/>
          </a:xfrm>
          <a:prstGeom prst="rect">
            <a:avLst/>
          </a:prstGeom>
        </p:spPr>
      </p:pic>
      <p:pic>
        <p:nvPicPr>
          <p:cNvPr id="18" name="Picture 17" descr="A picture containing background pattern&#10;&#10;Description automatically generated">
            <a:extLst>
              <a:ext uri="{FF2B5EF4-FFF2-40B4-BE49-F238E27FC236}">
                <a16:creationId xmlns:a16="http://schemas.microsoft.com/office/drawing/2014/main" id="{02C60F0A-DB0A-814E-B823-5F5CE4A321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8786">
            <a:off x="1702933" y="2754444"/>
            <a:ext cx="2540000" cy="2540000"/>
          </a:xfrm>
          <a:prstGeom prst="rect">
            <a:avLst/>
          </a:prstGeom>
        </p:spPr>
      </p:pic>
      <p:pic>
        <p:nvPicPr>
          <p:cNvPr id="19" name="Picture 18" descr="A picture containing background pattern&#10;&#10;Description automatically generated">
            <a:extLst>
              <a:ext uri="{FF2B5EF4-FFF2-40B4-BE49-F238E27FC236}">
                <a16:creationId xmlns:a16="http://schemas.microsoft.com/office/drawing/2014/main" id="{B06605B4-2C8B-0649-8890-EC1018E444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57060">
            <a:off x="8077612" y="3308914"/>
            <a:ext cx="2540000" cy="254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654CBC3D-3CCE-A848-853C-C31A867D9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1981200"/>
            <a:ext cx="8102600" cy="2315029"/>
          </a:xfrm>
          <a:prstGeom prst="rect">
            <a:avLst/>
          </a:prstGeom>
        </p:spPr>
      </p:pic>
      <p:pic>
        <p:nvPicPr>
          <p:cNvPr id="5" name="Picture 4" descr="Icon&#10;&#10;Description automatically generated">
            <a:extLst>
              <a:ext uri="{FF2B5EF4-FFF2-40B4-BE49-F238E27FC236}">
                <a16:creationId xmlns:a16="http://schemas.microsoft.com/office/drawing/2014/main" id="{0948A67B-451D-8745-8476-BDDB87D17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631371"/>
            <a:ext cx="2408972" cy="231502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9A48FBD-E3C3-7944-AB97-C74996932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400" y="3496906"/>
            <a:ext cx="3403600" cy="3056294"/>
          </a:xfrm>
          <a:prstGeom prst="rect">
            <a:avLst/>
          </a:prstGeom>
        </p:spPr>
      </p:pic>
      <p:sp>
        <p:nvSpPr>
          <p:cNvPr id="8" name="object 2">
            <a:extLst>
              <a:ext uri="{FF2B5EF4-FFF2-40B4-BE49-F238E27FC236}">
                <a16:creationId xmlns:a16="http://schemas.microsoft.com/office/drawing/2014/main" id="{16F393D0-EBE1-0541-BF46-5A2367240E84}"/>
              </a:ext>
            </a:extLst>
          </p:cNvPr>
          <p:cNvSpPr txBox="1">
            <a:spLocks noGrp="1"/>
          </p:cNvSpPr>
          <p:nvPr>
            <p:ph type="title"/>
          </p:nvPr>
        </p:nvSpPr>
        <p:spPr>
          <a:xfrm>
            <a:off x="2184400" y="2334493"/>
            <a:ext cx="7493000" cy="1551707"/>
          </a:xfrm>
          <a:prstGeom prst="rect">
            <a:avLst/>
          </a:prstGeom>
        </p:spPr>
        <p:txBody>
          <a:bodyPr vert="horz" wrap="square" lIns="0" tIns="12700" rIns="0" bIns="0" rtlCol="0">
            <a:spAutoFit/>
          </a:bodyPr>
          <a:lstStyle/>
          <a:p>
            <a:pPr marL="12700" algn="ctr">
              <a:lnSpc>
                <a:spcPts val="5980"/>
              </a:lnSpc>
              <a:spcBef>
                <a:spcPts val="100"/>
              </a:spcBef>
            </a:pPr>
            <a:r>
              <a:rPr lang="en-GB" sz="5400" dirty="0">
                <a:solidFill>
                  <a:schemeClr val="bg1"/>
                </a:solidFill>
              </a:rPr>
              <a:t>What is </a:t>
            </a:r>
            <a:br>
              <a:rPr lang="en-GB" sz="5400" dirty="0">
                <a:solidFill>
                  <a:schemeClr val="bg1"/>
                </a:solidFill>
              </a:rPr>
            </a:br>
            <a:r>
              <a:rPr lang="en-GB" sz="5400" dirty="0">
                <a:solidFill>
                  <a:schemeClr val="bg1"/>
                </a:solidFill>
              </a:rPr>
              <a:t>Safer Internet Day?</a:t>
            </a:r>
            <a:endParaRPr sz="54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Graphical user interface, application&#10;&#10;Description automatically generated with medium confidence">
            <a:extLst>
              <a:ext uri="{FF2B5EF4-FFF2-40B4-BE49-F238E27FC236}">
                <a16:creationId xmlns:a16="http://schemas.microsoft.com/office/drawing/2014/main" id="{3AA42F0C-7E1A-274E-AF7A-2E9823660C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74085">
            <a:off x="4027415" y="4165778"/>
            <a:ext cx="1439028" cy="1439028"/>
          </a:xfrm>
          <a:prstGeom prst="rect">
            <a:avLst/>
          </a:prstGeom>
        </p:spPr>
      </p:pic>
      <p:sp>
        <p:nvSpPr>
          <p:cNvPr id="2" name="object 2"/>
          <p:cNvSpPr txBox="1">
            <a:spLocks noGrp="1"/>
          </p:cNvSpPr>
          <p:nvPr>
            <p:ph type="title"/>
          </p:nvPr>
        </p:nvSpPr>
        <p:spPr>
          <a:xfrm>
            <a:off x="3078316" y="497137"/>
            <a:ext cx="6038215" cy="635000"/>
          </a:xfrm>
          <a:prstGeom prst="rect">
            <a:avLst/>
          </a:prstGeom>
        </p:spPr>
        <p:txBody>
          <a:bodyPr vert="horz" wrap="square" lIns="0" tIns="12700" rIns="0" bIns="0" rtlCol="0">
            <a:spAutoFit/>
          </a:bodyPr>
          <a:lstStyle/>
          <a:p>
            <a:pPr marL="12700">
              <a:lnSpc>
                <a:spcPct val="100000"/>
              </a:lnSpc>
              <a:spcBef>
                <a:spcPts val="100"/>
              </a:spcBef>
            </a:pPr>
            <a:r>
              <a:rPr lang="en-GB"/>
              <a:t>What</a:t>
            </a:r>
            <a:r>
              <a:rPr lang="en-GB" spc="-25"/>
              <a:t> </a:t>
            </a:r>
            <a:r>
              <a:rPr lang="en-GB" spc="-5"/>
              <a:t>can</a:t>
            </a:r>
            <a:r>
              <a:rPr lang="en-GB" spc="-25"/>
              <a:t> </a:t>
            </a:r>
            <a:r>
              <a:rPr lang="en-GB" spc="-5"/>
              <a:t>you</a:t>
            </a:r>
            <a:r>
              <a:rPr lang="en-GB" spc="-30"/>
              <a:t> </a:t>
            </a:r>
            <a:r>
              <a:rPr lang="en-GB"/>
              <a:t>do</a:t>
            </a:r>
            <a:r>
              <a:rPr lang="en-GB" spc="-20"/>
              <a:t> </a:t>
            </a:r>
            <a:r>
              <a:rPr lang="en-GB"/>
              <a:t>online?</a:t>
            </a:r>
            <a:endParaRPr lang="en-GB" dirty="0"/>
          </a:p>
        </p:txBody>
      </p:sp>
      <p:pic>
        <p:nvPicPr>
          <p:cNvPr id="4" name="Picture 3" descr="Icon&#10;&#10;Description automatically generated">
            <a:extLst>
              <a:ext uri="{FF2B5EF4-FFF2-40B4-BE49-F238E27FC236}">
                <a16:creationId xmlns:a16="http://schemas.microsoft.com/office/drawing/2014/main" id="{B2247900-19C5-8D49-8D0F-F11318D10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69" y="1563927"/>
            <a:ext cx="1421256" cy="14212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FA38440-AFC3-7444-BA46-BDD12689E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070" y="1295831"/>
            <a:ext cx="2115158" cy="2115158"/>
          </a:xfrm>
          <a:prstGeom prst="rect">
            <a:avLst/>
          </a:prstGeom>
        </p:spPr>
      </p:pic>
      <p:pic>
        <p:nvPicPr>
          <p:cNvPr id="10" name="Picture 9" descr="Icon&#10;&#10;Description automatically generated">
            <a:extLst>
              <a:ext uri="{FF2B5EF4-FFF2-40B4-BE49-F238E27FC236}">
                <a16:creationId xmlns:a16="http://schemas.microsoft.com/office/drawing/2014/main" id="{6F4F5187-0B59-394A-AD7C-EA6A29C78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7193" y="1527905"/>
            <a:ext cx="1540605" cy="1540605"/>
          </a:xfrm>
          <a:prstGeom prst="rect">
            <a:avLst/>
          </a:prstGeom>
          <a:scene3d>
            <a:camera prst="orthographicFront">
              <a:rot lat="0" lon="0" rev="180000"/>
            </a:camera>
            <a:lightRig rig="threePt" dir="t"/>
          </a:scene3d>
        </p:spPr>
      </p:pic>
      <p:pic>
        <p:nvPicPr>
          <p:cNvPr id="12" name="Picture 11" descr="Icon&#10;&#10;Description automatically generated">
            <a:extLst>
              <a:ext uri="{FF2B5EF4-FFF2-40B4-BE49-F238E27FC236}">
                <a16:creationId xmlns:a16="http://schemas.microsoft.com/office/drawing/2014/main" id="{84F8986E-2544-A64F-AF40-CD561E09CF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2127" y="1589040"/>
            <a:ext cx="1371030" cy="1371030"/>
          </a:xfrm>
          <a:prstGeom prst="rect">
            <a:avLst/>
          </a:prstGeom>
        </p:spPr>
      </p:pic>
      <p:pic>
        <p:nvPicPr>
          <p:cNvPr id="14" name="Picture 13" descr="Icon&#10;&#10;Description automatically generated">
            <a:extLst>
              <a:ext uri="{FF2B5EF4-FFF2-40B4-BE49-F238E27FC236}">
                <a16:creationId xmlns:a16="http://schemas.microsoft.com/office/drawing/2014/main" id="{5AD7BDD8-3DBA-B148-8497-6D6695138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84" y="3659229"/>
            <a:ext cx="2048605" cy="2048605"/>
          </a:xfrm>
          <a:prstGeom prst="rect">
            <a:avLst/>
          </a:prstGeom>
        </p:spPr>
      </p:pic>
      <p:pic>
        <p:nvPicPr>
          <p:cNvPr id="16" name="Picture 15" descr="A picture containing text, outdoor, sign&#10;&#10;Description automatically generated">
            <a:extLst>
              <a:ext uri="{FF2B5EF4-FFF2-40B4-BE49-F238E27FC236}">
                <a16:creationId xmlns:a16="http://schemas.microsoft.com/office/drawing/2014/main" id="{36844F84-8F4F-D345-BE7E-BD000CE0B6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52062" y="1471366"/>
            <a:ext cx="1371030" cy="1371030"/>
          </a:xfrm>
          <a:prstGeom prst="rect">
            <a:avLst/>
          </a:prstGeom>
          <a:scene3d>
            <a:camera prst="orthographicFront">
              <a:rot lat="0" lon="0" rev="180000"/>
            </a:camera>
            <a:lightRig rig="threePt" dir="t"/>
          </a:scene3d>
        </p:spPr>
      </p:pic>
      <p:pic>
        <p:nvPicPr>
          <p:cNvPr id="18" name="Picture 17" descr="Icon&#10;&#10;Description automatically generated">
            <a:extLst>
              <a:ext uri="{FF2B5EF4-FFF2-40B4-BE49-F238E27FC236}">
                <a16:creationId xmlns:a16="http://schemas.microsoft.com/office/drawing/2014/main" id="{68E21BBE-D6D4-424E-A8AA-F9CE9B919C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6808" y="4246641"/>
            <a:ext cx="1461193" cy="1461193"/>
          </a:xfrm>
          <a:prstGeom prst="rect">
            <a:avLst/>
          </a:prstGeom>
        </p:spPr>
      </p:pic>
      <p:pic>
        <p:nvPicPr>
          <p:cNvPr id="20" name="Picture 19" descr="Icon&#10;&#10;Description automatically generated">
            <a:extLst>
              <a:ext uri="{FF2B5EF4-FFF2-40B4-BE49-F238E27FC236}">
                <a16:creationId xmlns:a16="http://schemas.microsoft.com/office/drawing/2014/main" id="{D356D257-5D7A-9C4D-8FA3-2D325D2B8D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6154" y="3849285"/>
            <a:ext cx="1584297" cy="1584297"/>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0B4AD5EA-DB06-D445-BD14-98DBCA7BFF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772" y="3598028"/>
            <a:ext cx="2219933" cy="2219933"/>
          </a:xfrm>
          <a:prstGeom prst="rect">
            <a:avLst/>
          </a:prstGeom>
        </p:spPr>
      </p:pic>
      <p:pic>
        <p:nvPicPr>
          <p:cNvPr id="24" name="Picture 23" descr="Icon&#10;&#10;Description automatically generated">
            <a:extLst>
              <a:ext uri="{FF2B5EF4-FFF2-40B4-BE49-F238E27FC236}">
                <a16:creationId xmlns:a16="http://schemas.microsoft.com/office/drawing/2014/main" id="{D23A9B11-F095-8A4C-B610-AB85652A35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03157" y="3163769"/>
            <a:ext cx="1371032" cy="1371032"/>
          </a:xfrm>
          <a:prstGeom prst="rect">
            <a:avLst/>
          </a:prstGeom>
        </p:spPr>
      </p:pic>
      <p:pic>
        <p:nvPicPr>
          <p:cNvPr id="26" name="Picture 25" descr="Icon&#10;&#10;Description automatically generated">
            <a:extLst>
              <a:ext uri="{FF2B5EF4-FFF2-40B4-BE49-F238E27FC236}">
                <a16:creationId xmlns:a16="http://schemas.microsoft.com/office/drawing/2014/main" id="{42642A6E-BB23-E24D-87D8-87CA2BAEE8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77086" y="5024842"/>
            <a:ext cx="1380106" cy="1380106"/>
          </a:xfrm>
          <a:prstGeom prst="rect">
            <a:avLst/>
          </a:prstGeom>
        </p:spPr>
      </p:pic>
      <p:pic>
        <p:nvPicPr>
          <p:cNvPr id="28" name="Picture 27" descr="Icon&#10;&#10;Description automatically generated">
            <a:extLst>
              <a:ext uri="{FF2B5EF4-FFF2-40B4-BE49-F238E27FC236}">
                <a16:creationId xmlns:a16="http://schemas.microsoft.com/office/drawing/2014/main" id="{591B8F15-40D3-144A-A81D-9A0A14B59E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74189" y="3362628"/>
            <a:ext cx="2027747" cy="2027747"/>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A5657C97-77AF-E842-92C4-13AA61D12C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16032" y="1527905"/>
            <a:ext cx="1392397" cy="1392397"/>
          </a:xfrm>
          <a:prstGeom prst="rect">
            <a:avLst/>
          </a:prstGeom>
        </p:spPr>
      </p:pic>
      <p:pic>
        <p:nvPicPr>
          <p:cNvPr id="32" name="Picture 31" descr="Icon&#10;&#10;Description automatically generated with medium confidence">
            <a:extLst>
              <a:ext uri="{FF2B5EF4-FFF2-40B4-BE49-F238E27FC236}">
                <a16:creationId xmlns:a16="http://schemas.microsoft.com/office/drawing/2014/main" id="{74E1C107-559C-3549-B090-1E1A40780FE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38107" y="4539193"/>
            <a:ext cx="1316769" cy="1316769"/>
          </a:xfrm>
          <a:prstGeom prst="rect">
            <a:avLst/>
          </a:prstGeom>
        </p:spPr>
      </p:pic>
      <p:pic>
        <p:nvPicPr>
          <p:cNvPr id="34" name="Picture 33" descr="A picture containing silhouette&#10;&#10;Description automatically generated">
            <a:extLst>
              <a:ext uri="{FF2B5EF4-FFF2-40B4-BE49-F238E27FC236}">
                <a16:creationId xmlns:a16="http://schemas.microsoft.com/office/drawing/2014/main" id="{7CC03FEE-8885-DB40-A884-8E5C23F1F30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680308" y="1628807"/>
            <a:ext cx="1291495" cy="1291495"/>
          </a:xfrm>
          <a:prstGeom prst="rect">
            <a:avLst/>
          </a:prstGeom>
        </p:spPr>
      </p:pic>
      <p:pic>
        <p:nvPicPr>
          <p:cNvPr id="35" name="Picture 34" descr="A picture containing silhouette&#10;&#10;Description automatically generated">
            <a:extLst>
              <a:ext uri="{FF2B5EF4-FFF2-40B4-BE49-F238E27FC236}">
                <a16:creationId xmlns:a16="http://schemas.microsoft.com/office/drawing/2014/main" id="{0DCA92A6-287F-7D4E-B55E-432931F7493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41806" y="1296298"/>
            <a:ext cx="1291495" cy="1291495"/>
          </a:xfrm>
          <a:prstGeom prst="rect">
            <a:avLst/>
          </a:prstGeom>
        </p:spPr>
      </p:pic>
      <p:pic>
        <p:nvPicPr>
          <p:cNvPr id="37" name="Picture 36" descr="Icon&#10;&#10;Description automatically generated with medium confidence">
            <a:extLst>
              <a:ext uri="{FF2B5EF4-FFF2-40B4-BE49-F238E27FC236}">
                <a16:creationId xmlns:a16="http://schemas.microsoft.com/office/drawing/2014/main" id="{BD6AD5F6-A95E-6B4D-9BEB-82C91D4012C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77788" y="2238412"/>
            <a:ext cx="1540605" cy="1540605"/>
          </a:xfrm>
          <a:prstGeom prst="rect">
            <a:avLst/>
          </a:prstGeom>
        </p:spPr>
      </p:pic>
      <p:pic>
        <p:nvPicPr>
          <p:cNvPr id="38" name="Picture 37" descr="Icon&#10;&#10;Description automatically generated with medium confidence">
            <a:extLst>
              <a:ext uri="{FF2B5EF4-FFF2-40B4-BE49-F238E27FC236}">
                <a16:creationId xmlns:a16="http://schemas.microsoft.com/office/drawing/2014/main" id="{2A2A2AEA-69F4-734B-A2AB-1EAB893DC49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26733" y="2703924"/>
            <a:ext cx="1540605" cy="1540605"/>
          </a:xfrm>
          <a:prstGeom prst="rect">
            <a:avLst/>
          </a:prstGeom>
        </p:spPr>
      </p:pic>
      <p:pic>
        <p:nvPicPr>
          <p:cNvPr id="40" name="Picture 39" descr="Graphical user interface, application&#10;&#10;Description automatically generated with medium confidence">
            <a:extLst>
              <a:ext uri="{FF2B5EF4-FFF2-40B4-BE49-F238E27FC236}">
                <a16:creationId xmlns:a16="http://schemas.microsoft.com/office/drawing/2014/main" id="{FAE12ED4-54E9-A24B-B865-20905BE70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7242" y="1148765"/>
            <a:ext cx="1439028" cy="1439028"/>
          </a:xfrm>
          <a:prstGeom prst="rect">
            <a:avLst/>
          </a:prstGeom>
        </p:spPr>
      </p:pic>
      <p:pic>
        <p:nvPicPr>
          <p:cNvPr id="43" name="Picture 42" descr="Icon&#10;&#10;Description automatically generated with medium confidence">
            <a:extLst>
              <a:ext uri="{FF2B5EF4-FFF2-40B4-BE49-F238E27FC236}">
                <a16:creationId xmlns:a16="http://schemas.microsoft.com/office/drawing/2014/main" id="{5F93DDE4-20AD-2B40-A9E7-0029BBCEC10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33938" y="3162669"/>
            <a:ext cx="1291495" cy="1291495"/>
          </a:xfrm>
          <a:prstGeom prst="rect">
            <a:avLst/>
          </a:prstGeom>
        </p:spPr>
      </p:pic>
      <p:pic>
        <p:nvPicPr>
          <p:cNvPr id="44" name="Picture 43" descr="Graphical user interface, application&#10;&#10;Description automatically generated with medium confidence">
            <a:extLst>
              <a:ext uri="{FF2B5EF4-FFF2-40B4-BE49-F238E27FC236}">
                <a16:creationId xmlns:a16="http://schemas.microsoft.com/office/drawing/2014/main" id="{585A20A5-D31F-2347-BF11-22B526974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5204">
            <a:off x="7819765" y="4887643"/>
            <a:ext cx="1439028" cy="1439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43"/>
                                        </p:tgtEl>
                                      </p:cBhvr>
                                    </p:animEffect>
                                    <p:animScale>
                                      <p:cBhvr>
                                        <p:cTn id="7" dur="250" autoRev="1" fill="hold"/>
                                        <p:tgtEl>
                                          <p:spTgt spid="43"/>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37"/>
                                        </p:tgtEl>
                                      </p:cBhvr>
                                    </p:animEffect>
                                    <p:animScale>
                                      <p:cBhvr>
                                        <p:cTn id="11" dur="250" autoRev="1" fill="hold"/>
                                        <p:tgtEl>
                                          <p:spTgt spid="37"/>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32"/>
                                        </p:tgtEl>
                                      </p:cBhvr>
                                    </p:animEffect>
                                    <p:animScale>
                                      <p:cBhvr>
                                        <p:cTn id="15" dur="250" autoRev="1" fill="hold"/>
                                        <p:tgtEl>
                                          <p:spTgt spid="32"/>
                                        </p:tgtEl>
                                      </p:cBhvr>
                                      <p:by x="105000" y="105000"/>
                                    </p:animScale>
                                  </p:childTnLst>
                                </p:cTn>
                              </p:par>
                            </p:childTnLst>
                          </p:cTn>
                        </p:par>
                        <p:par>
                          <p:cTn id="16" fill="hold">
                            <p:stCondLst>
                              <p:cond delay="1500"/>
                            </p:stCondLst>
                            <p:childTnLst>
                              <p:par>
                                <p:cTn id="17" presetID="26" presetClass="emph" presetSubtype="0" repeatCount="indefinite" fill="hold" nodeType="afterEffect">
                                  <p:stCondLst>
                                    <p:cond delay="0"/>
                                  </p:st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cTn>
                              </p:par>
                            </p:childTnLst>
                          </p:cTn>
                        </p:par>
                        <p:par>
                          <p:cTn id="20" fill="hold">
                            <p:stCondLst>
                              <p:cond delay="2000"/>
                            </p:stCondLst>
                            <p:childTnLst>
                              <p:par>
                                <p:cTn id="21" presetID="26" presetClass="emph" presetSubtype="0" repeatCount="indefinite" fill="hold" nodeType="afterEffect">
                                  <p:stCondLst>
                                    <p:cond delay="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cTn>
                              </p:par>
                            </p:childTnLst>
                          </p:cTn>
                        </p:par>
                        <p:par>
                          <p:cTn id="24" fill="hold">
                            <p:stCondLst>
                              <p:cond delay="2500"/>
                            </p:stCondLst>
                            <p:childTnLst>
                              <p:par>
                                <p:cTn id="25" presetID="26" presetClass="emph" presetSubtype="0" repeatCount="indefinite" fill="hold" nodeType="afterEffect">
                                  <p:stCondLst>
                                    <p:cond delay="0"/>
                                  </p:stCondLst>
                                  <p:childTnLst>
                                    <p:animEffect transition="out" filter="fade">
                                      <p:cBhvr>
                                        <p:cTn id="26" dur="500" tmFilter="0, 0; .2, .5; .8, .5; 1, 0"/>
                                        <p:tgtEl>
                                          <p:spTgt spid="34"/>
                                        </p:tgtEl>
                                      </p:cBhvr>
                                    </p:animEffect>
                                    <p:animScale>
                                      <p:cBhvr>
                                        <p:cTn id="27" dur="250" autoRev="1" fill="hold"/>
                                        <p:tgtEl>
                                          <p:spTgt spid="34"/>
                                        </p:tgtEl>
                                      </p:cBhvr>
                                      <p:by x="105000" y="105000"/>
                                    </p:animScale>
                                  </p:childTnLst>
                                </p:cTn>
                              </p:par>
                            </p:childTnLst>
                          </p:cTn>
                        </p:par>
                        <p:par>
                          <p:cTn id="28" fill="hold">
                            <p:stCondLst>
                              <p:cond delay="3000"/>
                            </p:stCondLst>
                            <p:childTnLst>
                              <p:par>
                                <p:cTn id="29" presetID="26" presetClass="emph" presetSubtype="0" repeatCount="indefinite" fill="hold" nodeType="afterEffect">
                                  <p:stCondLst>
                                    <p:cond delay="0"/>
                                  </p:stCondLst>
                                  <p:childTnLst>
                                    <p:animEffect transition="out" filter="fade">
                                      <p:cBhvr>
                                        <p:cTn id="30" dur="500" tmFilter="0, 0; .2, .5; .8, .5; 1, 0"/>
                                        <p:tgtEl>
                                          <p:spTgt spid="38"/>
                                        </p:tgtEl>
                                      </p:cBhvr>
                                    </p:animEffect>
                                    <p:animScale>
                                      <p:cBhvr>
                                        <p:cTn id="31" dur="250" autoRev="1" fill="hold"/>
                                        <p:tgtEl>
                                          <p:spTgt spid="38"/>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10"/>
                                        </p:tgtEl>
                                        <p:attrNameLst>
                                          <p:attrName>r</p:attrName>
                                        </p:attrNameLst>
                                      </p:cBhvr>
                                    </p:animRot>
                                  </p:childTnLst>
                                </p:cTn>
                              </p:par>
                              <p:par>
                                <p:cTn id="36" presetID="8" presetClass="emph" presetSubtype="0" fill="hold" nodeType="withEffect">
                                  <p:stCondLst>
                                    <p:cond delay="0"/>
                                  </p:stCondLst>
                                  <p:childTnLst>
                                    <p:animRot by="21600000">
                                      <p:cBhvr>
                                        <p:cTn id="37" dur="2000" fill="hold"/>
                                        <p:tgtEl>
                                          <p:spTgt spid="24"/>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2000" fill="hold"/>
                                        <p:tgtEl>
                                          <p:spTgt spid="16"/>
                                        </p:tgtEl>
                                        <p:attrNameLst>
                                          <p:attrName>r</p:attrName>
                                        </p:attrNameLst>
                                      </p:cBhvr>
                                    </p:animRot>
                                  </p:childTnLst>
                                </p:cTn>
                              </p:par>
                              <p:par>
                                <p:cTn id="42" presetID="8" presetClass="emph" presetSubtype="0" fill="hold" nodeType="withEffect">
                                  <p:stCondLst>
                                    <p:cond delay="0"/>
                                  </p:stCondLst>
                                  <p:childTnLst>
                                    <p:animRot by="21600000">
                                      <p:cBhvr>
                                        <p:cTn id="43" dur="2000" fill="hold"/>
                                        <p:tgtEl>
                                          <p:spTgt spid="1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21600000">
                                      <p:cBhvr>
                                        <p:cTn id="47" dur="2000" fill="hold"/>
                                        <p:tgtEl>
                                          <p:spTgt spid="4"/>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703603" y="1752600"/>
            <a:ext cx="4318635" cy="1168400"/>
          </a:xfrm>
          <a:prstGeom prst="rect">
            <a:avLst/>
          </a:prstGeom>
        </p:spPr>
        <p:txBody>
          <a:bodyPr vert="horz" wrap="square" lIns="0" tIns="93980" rIns="0" bIns="0" rtlCol="0">
            <a:spAutoFit/>
          </a:bodyPr>
          <a:lstStyle/>
          <a:p>
            <a:pPr marL="391795" marR="5080" indent="-379730">
              <a:lnSpc>
                <a:spcPts val="4200"/>
              </a:lnSpc>
              <a:spcBef>
                <a:spcPts val="740"/>
              </a:spcBef>
            </a:pPr>
            <a:r>
              <a:rPr dirty="0"/>
              <a:t>Who</a:t>
            </a:r>
            <a:r>
              <a:rPr spc="-50" dirty="0"/>
              <a:t> </a:t>
            </a:r>
            <a:r>
              <a:rPr dirty="0"/>
              <a:t>likes</a:t>
            </a:r>
            <a:r>
              <a:rPr spc="-50" dirty="0"/>
              <a:t> </a:t>
            </a:r>
            <a:r>
              <a:rPr dirty="0"/>
              <a:t>playing </a:t>
            </a:r>
            <a:r>
              <a:rPr spc="-1095" dirty="0"/>
              <a:t> </a:t>
            </a:r>
            <a:r>
              <a:rPr dirty="0"/>
              <a:t>games</a:t>
            </a:r>
            <a:r>
              <a:rPr spc="-30" dirty="0"/>
              <a:t> </a:t>
            </a:r>
            <a:r>
              <a:rPr dirty="0"/>
              <a:t>online?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51735838-9FA6-834A-8CEF-2BD133823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992893"/>
            <a:ext cx="3052374" cy="2740907"/>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C3FFEAA5-4889-7449-A4BD-61CB0305E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4583" y="3647834"/>
            <a:ext cx="3052374" cy="2740907"/>
          </a:xfrm>
          <a:prstGeom prst="rect">
            <a:avLst/>
          </a:prstGeom>
        </p:spPr>
      </p:pic>
      <p:pic>
        <p:nvPicPr>
          <p:cNvPr id="16" name="Picture 15" descr="A close-up of a logo&#10;&#10;Description automatically generated with medium confidence">
            <a:extLst>
              <a:ext uri="{FF2B5EF4-FFF2-40B4-BE49-F238E27FC236}">
                <a16:creationId xmlns:a16="http://schemas.microsoft.com/office/drawing/2014/main" id="{CFC06FD4-E552-C54A-9F14-DB3C5121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114" y="2934314"/>
            <a:ext cx="2839049" cy="2549350"/>
          </a:xfrm>
          <a:prstGeom prst="rect">
            <a:avLst/>
          </a:prstGeom>
        </p:spPr>
      </p:pic>
      <p:pic>
        <p:nvPicPr>
          <p:cNvPr id="12" name="Picture 11">
            <a:extLst>
              <a:ext uri="{FF2B5EF4-FFF2-40B4-BE49-F238E27FC236}">
                <a16:creationId xmlns:a16="http://schemas.microsoft.com/office/drawing/2014/main" id="{4B6C71C2-F9C5-D64F-A978-EA0E260902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64" y="3592029"/>
            <a:ext cx="2533936" cy="2275371"/>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864DBBD5-3561-5445-B649-6C16D306C7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1229830"/>
            <a:ext cx="2533935" cy="2275370"/>
          </a:xfrm>
          <a:prstGeom prst="rect">
            <a:avLst/>
          </a:prstGeom>
        </p:spPr>
      </p:pic>
      <p:sp>
        <p:nvSpPr>
          <p:cNvPr id="2" name="object 2"/>
          <p:cNvSpPr txBox="1"/>
          <p:nvPr/>
        </p:nvSpPr>
        <p:spPr>
          <a:xfrm>
            <a:off x="2294567" y="4927918"/>
            <a:ext cx="1174750" cy="421640"/>
          </a:xfrm>
          <a:prstGeom prst="rect">
            <a:avLst/>
          </a:prstGeom>
        </p:spPr>
        <p:txBody>
          <a:bodyPr vert="horz" wrap="square" lIns="0" tIns="12700" rIns="0" bIns="0" rtlCol="0">
            <a:spAutoFit/>
          </a:bodyPr>
          <a:lstStyle/>
          <a:p>
            <a:pPr marL="12700">
              <a:lnSpc>
                <a:spcPct val="100000"/>
              </a:lnSpc>
              <a:spcBef>
                <a:spcPts val="100"/>
              </a:spcBef>
            </a:pPr>
            <a:r>
              <a:rPr sz="2600" b="1" spc="-35" dirty="0">
                <a:solidFill>
                  <a:srgbClr val="3F3F3E"/>
                </a:solidFill>
                <a:latin typeface="Arial"/>
                <a:cs typeface="Arial"/>
              </a:rPr>
              <a:t>Tablet?</a:t>
            </a:r>
            <a:endParaRPr sz="2600" dirty="0">
              <a:latin typeface="Arial"/>
              <a:cs typeface="Arial"/>
            </a:endParaRPr>
          </a:p>
        </p:txBody>
      </p:sp>
      <p:sp>
        <p:nvSpPr>
          <p:cNvPr id="3" name="object 3"/>
          <p:cNvSpPr txBox="1">
            <a:spLocks noGrp="1"/>
          </p:cNvSpPr>
          <p:nvPr>
            <p:ph type="ctrTitle"/>
          </p:nvPr>
        </p:nvSpPr>
        <p:spPr>
          <a:prstGeom prst="rect">
            <a:avLst/>
          </a:prstGeom>
        </p:spPr>
        <p:txBody>
          <a:bodyPr vert="horz" wrap="square" lIns="0" tIns="83820" rIns="0" bIns="0" rtlCol="0">
            <a:spAutoFit/>
          </a:bodyPr>
          <a:lstStyle/>
          <a:p>
            <a:pPr marL="421640" marR="5080" indent="-409575">
              <a:lnSpc>
                <a:spcPts val="4300"/>
              </a:lnSpc>
              <a:spcBef>
                <a:spcPts val="660"/>
              </a:spcBef>
            </a:pPr>
            <a:r>
              <a:rPr spc="-5" dirty="0"/>
              <a:t>Do</a:t>
            </a:r>
            <a:r>
              <a:rPr spc="-35" dirty="0"/>
              <a:t> </a:t>
            </a:r>
            <a:r>
              <a:rPr spc="-5" dirty="0"/>
              <a:t>you</a:t>
            </a:r>
            <a:r>
              <a:rPr spc="-35" dirty="0"/>
              <a:t> </a:t>
            </a:r>
            <a:r>
              <a:rPr dirty="0"/>
              <a:t>play</a:t>
            </a:r>
            <a:r>
              <a:rPr spc="-30" dirty="0"/>
              <a:t> </a:t>
            </a:r>
            <a:r>
              <a:rPr spc="-5" dirty="0"/>
              <a:t>your </a:t>
            </a:r>
            <a:r>
              <a:rPr spc="-1095" dirty="0"/>
              <a:t> </a:t>
            </a:r>
            <a:r>
              <a:rPr dirty="0"/>
              <a:t>games</a:t>
            </a:r>
            <a:r>
              <a:rPr spc="-25" dirty="0"/>
              <a:t> </a:t>
            </a:r>
            <a:r>
              <a:rPr dirty="0"/>
              <a:t>on</a:t>
            </a:r>
            <a:r>
              <a:rPr spc="-20" dirty="0"/>
              <a:t> </a:t>
            </a:r>
            <a:r>
              <a:rPr spc="-5" dirty="0"/>
              <a:t>a…</a:t>
            </a:r>
          </a:p>
        </p:txBody>
      </p:sp>
      <p:sp>
        <p:nvSpPr>
          <p:cNvPr id="5" name="object 2">
            <a:extLst>
              <a:ext uri="{FF2B5EF4-FFF2-40B4-BE49-F238E27FC236}">
                <a16:creationId xmlns:a16="http://schemas.microsoft.com/office/drawing/2014/main" id="{630CADA7-068B-0D4A-8A76-BB8E87D4B5B4}"/>
              </a:ext>
            </a:extLst>
          </p:cNvPr>
          <p:cNvSpPr txBox="1"/>
          <p:nvPr/>
        </p:nvSpPr>
        <p:spPr>
          <a:xfrm>
            <a:off x="1071211" y="2590801"/>
            <a:ext cx="1443389"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Phone?</a:t>
            </a:r>
            <a:endParaRPr sz="2600" dirty="0">
              <a:solidFill>
                <a:schemeClr val="bg1"/>
              </a:solidFill>
              <a:latin typeface="Arial"/>
              <a:cs typeface="Arial"/>
            </a:endParaRPr>
          </a:p>
        </p:txBody>
      </p:sp>
      <p:sp>
        <p:nvSpPr>
          <p:cNvPr id="6" name="object 2">
            <a:extLst>
              <a:ext uri="{FF2B5EF4-FFF2-40B4-BE49-F238E27FC236}">
                <a16:creationId xmlns:a16="http://schemas.microsoft.com/office/drawing/2014/main" id="{17120F50-D296-F642-A0A6-29312BAD5488}"/>
              </a:ext>
            </a:extLst>
          </p:cNvPr>
          <p:cNvSpPr txBox="1"/>
          <p:nvPr/>
        </p:nvSpPr>
        <p:spPr>
          <a:xfrm>
            <a:off x="5105400" y="4419601"/>
            <a:ext cx="1442004"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Laptop?</a:t>
            </a:r>
            <a:endParaRPr sz="2600" dirty="0">
              <a:solidFill>
                <a:schemeClr val="bg1"/>
              </a:solidFill>
              <a:latin typeface="Arial"/>
              <a:cs typeface="Arial"/>
            </a:endParaRPr>
          </a:p>
        </p:txBody>
      </p:sp>
      <p:sp>
        <p:nvSpPr>
          <p:cNvPr id="7" name="object 2">
            <a:extLst>
              <a:ext uri="{FF2B5EF4-FFF2-40B4-BE49-F238E27FC236}">
                <a16:creationId xmlns:a16="http://schemas.microsoft.com/office/drawing/2014/main" id="{23BD74D0-CA7E-DE4D-9397-AABCFE191FD8}"/>
              </a:ext>
            </a:extLst>
          </p:cNvPr>
          <p:cNvSpPr txBox="1"/>
          <p:nvPr/>
        </p:nvSpPr>
        <p:spPr>
          <a:xfrm>
            <a:off x="7848600" y="5277197"/>
            <a:ext cx="1765457"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Computer?</a:t>
            </a:r>
            <a:endParaRPr sz="2600" dirty="0">
              <a:solidFill>
                <a:schemeClr val="bg1"/>
              </a:solidFill>
              <a:latin typeface="Arial"/>
              <a:cs typeface="Arial"/>
            </a:endParaRPr>
          </a:p>
        </p:txBody>
      </p:sp>
      <p:sp>
        <p:nvSpPr>
          <p:cNvPr id="8" name="object 2">
            <a:extLst>
              <a:ext uri="{FF2B5EF4-FFF2-40B4-BE49-F238E27FC236}">
                <a16:creationId xmlns:a16="http://schemas.microsoft.com/office/drawing/2014/main" id="{1F9F4116-774F-6144-842D-5E0A36CAE87C}"/>
              </a:ext>
            </a:extLst>
          </p:cNvPr>
          <p:cNvSpPr txBox="1"/>
          <p:nvPr/>
        </p:nvSpPr>
        <p:spPr>
          <a:xfrm>
            <a:off x="9493388" y="2667000"/>
            <a:ext cx="1784212"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Console?</a:t>
            </a:r>
            <a:endParaRPr sz="2600" dirty="0">
              <a:solidFill>
                <a:schemeClr val="bg1"/>
              </a:solidFill>
              <a:latin typeface="Arial"/>
              <a:cs typeface="Arial"/>
            </a:endParaRPr>
          </a:p>
        </p:txBody>
      </p:sp>
      <p:pic>
        <p:nvPicPr>
          <p:cNvPr id="21" name="Picture 20" descr="Icon&#10;&#10;Description automatically generated with medium confidence">
            <a:extLst>
              <a:ext uri="{FF2B5EF4-FFF2-40B4-BE49-F238E27FC236}">
                <a16:creationId xmlns:a16="http://schemas.microsoft.com/office/drawing/2014/main" id="{A81F438D-8316-484E-AE8B-7E9780C799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5003" y="2050890"/>
            <a:ext cx="1392397" cy="139239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F7B4AEFA-947C-BF4E-AF92-B3509ACDD0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8400" y="2725587"/>
            <a:ext cx="1617813" cy="1617813"/>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37F6E91C-05E5-A148-9E54-57BCB96834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4203" y="879315"/>
            <a:ext cx="1392397" cy="1392397"/>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C0F16F4-3BD1-DB45-AF71-672AAA7299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3416" y="4279740"/>
            <a:ext cx="1392397" cy="1392397"/>
          </a:xfrm>
          <a:prstGeom prst="rect">
            <a:avLst/>
          </a:prstGeom>
        </p:spPr>
      </p:pic>
      <p:pic>
        <p:nvPicPr>
          <p:cNvPr id="25" name="Picture 24" descr="A picture containing silhouette&#10;&#10;Description automatically generated">
            <a:extLst>
              <a:ext uri="{FF2B5EF4-FFF2-40B4-BE49-F238E27FC236}">
                <a16:creationId xmlns:a16="http://schemas.microsoft.com/office/drawing/2014/main" id="{1D3E19A5-EB48-B84B-9D60-07E0E7BD0E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02622" y="3847243"/>
            <a:ext cx="1291495" cy="1291495"/>
          </a:xfrm>
          <a:prstGeom prst="rect">
            <a:avLst/>
          </a:prstGeom>
        </p:spPr>
      </p:pic>
      <p:pic>
        <p:nvPicPr>
          <p:cNvPr id="28" name="Picture 27" descr="Graphical user interface, application&#10;&#10;Description automatically generated with medium confidence">
            <a:extLst>
              <a:ext uri="{FF2B5EF4-FFF2-40B4-BE49-F238E27FC236}">
                <a16:creationId xmlns:a16="http://schemas.microsoft.com/office/drawing/2014/main" id="{BBF83C86-E4E8-2144-8AF1-205B4EA2D4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4681106">
            <a:off x="6192161" y="3119215"/>
            <a:ext cx="1115321" cy="1115321"/>
          </a:xfrm>
          <a:prstGeom prst="rect">
            <a:avLst/>
          </a:prstGeom>
        </p:spPr>
      </p:pic>
      <p:pic>
        <p:nvPicPr>
          <p:cNvPr id="29" name="Picture 28" descr="Graphical user interface, application&#10;&#10;Description automatically generated with medium confidence">
            <a:extLst>
              <a:ext uri="{FF2B5EF4-FFF2-40B4-BE49-F238E27FC236}">
                <a16:creationId xmlns:a16="http://schemas.microsoft.com/office/drawing/2014/main" id="{1714FD1A-0A5D-0846-8CEC-86F1877288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7257">
            <a:off x="8493210" y="2496312"/>
            <a:ext cx="1115321" cy="1115321"/>
          </a:xfrm>
          <a:prstGeom prst="rect">
            <a:avLst/>
          </a:prstGeom>
        </p:spPr>
      </p:pic>
      <p:pic>
        <p:nvPicPr>
          <p:cNvPr id="30" name="Picture 29" descr="Graphical user interface, application&#10;&#10;Description automatically generated with medium confidence">
            <a:extLst>
              <a:ext uri="{FF2B5EF4-FFF2-40B4-BE49-F238E27FC236}">
                <a16:creationId xmlns:a16="http://schemas.microsoft.com/office/drawing/2014/main" id="{D16D5741-CD70-2D4C-8CBD-A41B1ADAC2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754143">
            <a:off x="2406192" y="3038073"/>
            <a:ext cx="1115321" cy="1115321"/>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id="{F22132E0-435A-1C4D-93B2-75CECCCFF4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9600" y="629569"/>
            <a:ext cx="1443390" cy="1443390"/>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666E42DC-2715-BC4E-86E2-44FA0E7545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10250" y="4572919"/>
            <a:ext cx="1443390" cy="1443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22"/>
                                        </p:tgtEl>
                                      </p:cBhvr>
                                    </p:animEffect>
                                    <p:animScale>
                                      <p:cBhvr>
                                        <p:cTn id="11" dur="250" autoRev="1" fill="hold"/>
                                        <p:tgtEl>
                                          <p:spTgt spid="22"/>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23"/>
                                        </p:tgtEl>
                                      </p:cBhvr>
                                    </p:animEffect>
                                    <p:animScale>
                                      <p:cBhvr>
                                        <p:cTn id="15" dur="250" autoRev="1" fill="hold"/>
                                        <p:tgtEl>
                                          <p:spTgt spid="23"/>
                                        </p:tgtEl>
                                      </p:cBhvr>
                                      <p:by x="105000" y="105000"/>
                                    </p:animScale>
                                  </p:childTnLst>
                                </p:cTn>
                              </p:par>
                            </p:childTnLst>
                          </p:cTn>
                        </p:par>
                        <p:par>
                          <p:cTn id="16" fill="hold">
                            <p:stCondLst>
                              <p:cond delay="1500"/>
                            </p:stCondLst>
                            <p:childTnLst>
                              <p:par>
                                <p:cTn id="17" presetID="26" presetClass="emph" presetSubtype="0" repeatCount="indefinite" fill="hold" nodeType="afterEffect">
                                  <p:stCondLst>
                                    <p:cond delay="0"/>
                                  </p:stCondLst>
                                  <p:childTnLst>
                                    <p:animEffect transition="out" filter="fade">
                                      <p:cBhvr>
                                        <p:cTn id="18" dur="500" tmFilter="0, 0; .2, .5; .8, .5; 1, 0"/>
                                        <p:tgtEl>
                                          <p:spTgt spid="24"/>
                                        </p:tgtEl>
                                      </p:cBhvr>
                                    </p:animEffect>
                                    <p:animScale>
                                      <p:cBhvr>
                                        <p:cTn id="19" dur="250" autoRev="1" fill="hold"/>
                                        <p:tgtEl>
                                          <p:spTgt spid="24"/>
                                        </p:tgtEl>
                                      </p:cBhvr>
                                      <p:by x="105000" y="105000"/>
                                    </p:animScale>
                                  </p:childTnLst>
                                </p:cTn>
                              </p:par>
                            </p:childTnLst>
                          </p:cTn>
                        </p:par>
                        <p:par>
                          <p:cTn id="20" fill="hold">
                            <p:stCondLst>
                              <p:cond delay="2000"/>
                            </p:stCondLst>
                            <p:childTnLst>
                              <p:par>
                                <p:cTn id="21" presetID="26" presetClass="emph" presetSubtype="0" repeatCount="indefinite" fill="hold" nodeType="afterEffect">
                                  <p:stCondLst>
                                    <p:cond delay="0"/>
                                  </p:stCondLst>
                                  <p:childTnLst>
                                    <p:animEffect transition="out" filter="fade">
                                      <p:cBhvr>
                                        <p:cTn id="22" dur="500" tmFilter="0, 0; .2, .5; .8, .5; 1, 0"/>
                                        <p:tgtEl>
                                          <p:spTgt spid="25"/>
                                        </p:tgtEl>
                                      </p:cBhvr>
                                    </p:animEffect>
                                    <p:animScale>
                                      <p:cBhvr>
                                        <p:cTn id="23" dur="250" autoRev="1" fill="hold"/>
                                        <p:tgtEl>
                                          <p:spTgt spid="25"/>
                                        </p:tgtEl>
                                      </p:cBhvr>
                                      <p:by x="105000" y="105000"/>
                                    </p:animScale>
                                  </p:childTnLst>
                                </p:cTn>
                              </p:par>
                            </p:childTnLst>
                          </p:cTn>
                        </p:par>
                        <p:par>
                          <p:cTn id="24" fill="hold">
                            <p:stCondLst>
                              <p:cond delay="2500"/>
                            </p:stCondLst>
                            <p:childTnLst>
                              <p:par>
                                <p:cTn id="25" presetID="8" presetClass="emph" presetSubtype="0" repeatCount="indefinite" fill="hold" nodeType="afterEffect">
                                  <p:stCondLst>
                                    <p:cond delay="0"/>
                                  </p:stCondLst>
                                  <p:childTnLst>
                                    <p:animRot by="21600000">
                                      <p:cBhvr>
                                        <p:cTn id="26" dur="2000" fill="hold"/>
                                        <p:tgtEl>
                                          <p:spTgt spid="30"/>
                                        </p:tgtEl>
                                        <p:attrNameLst>
                                          <p:attrName>r</p:attrName>
                                        </p:attrNameLst>
                                      </p:cBhvr>
                                    </p:animRot>
                                  </p:childTnLst>
                                </p:cTn>
                              </p:par>
                            </p:childTnLst>
                          </p:cTn>
                        </p:par>
                        <p:par>
                          <p:cTn id="27" fill="hold">
                            <p:stCondLst>
                              <p:cond delay="4500"/>
                            </p:stCondLst>
                            <p:childTnLst>
                              <p:par>
                                <p:cTn id="28" presetID="8" presetClass="emph" presetSubtype="0" repeatCount="indefinite" fill="hold" nodeType="afterEffect">
                                  <p:stCondLst>
                                    <p:cond delay="0"/>
                                  </p:stCondLst>
                                  <p:childTnLst>
                                    <p:animRot by="21600000">
                                      <p:cBhvr>
                                        <p:cTn id="29" dur="2000" fill="hold"/>
                                        <p:tgtEl>
                                          <p:spTgt spid="28"/>
                                        </p:tgtEl>
                                        <p:attrNameLst>
                                          <p:attrName>r</p:attrName>
                                        </p:attrNameLst>
                                      </p:cBhvr>
                                    </p:animRot>
                                  </p:childTnLst>
                                </p:cTn>
                              </p:par>
                            </p:childTnLst>
                          </p:cTn>
                        </p:par>
                        <p:par>
                          <p:cTn id="30" fill="hold">
                            <p:stCondLst>
                              <p:cond delay="6500"/>
                            </p:stCondLst>
                            <p:childTnLst>
                              <p:par>
                                <p:cTn id="31" presetID="8" presetClass="emph" presetSubtype="0" repeatCount="indefinite" fill="hold" nodeType="afterEffect">
                                  <p:stCondLst>
                                    <p:cond delay="0"/>
                                  </p:stCondLst>
                                  <p:childTnLst>
                                    <p:animRot by="21600000">
                                      <p:cBhvr>
                                        <p:cTn id="32" dur="2000" fill="hold"/>
                                        <p:tgtEl>
                                          <p:spTgt spid="29"/>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651AE992-5EA0-5E4B-BDE6-9D191DC6A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sp>
        <p:nvSpPr>
          <p:cNvPr id="2" name="object 2"/>
          <p:cNvSpPr txBox="1">
            <a:spLocks noGrp="1"/>
          </p:cNvSpPr>
          <p:nvPr>
            <p:ph type="title"/>
          </p:nvPr>
        </p:nvSpPr>
        <p:spPr>
          <a:xfrm>
            <a:off x="2203082" y="848137"/>
            <a:ext cx="7787640" cy="635000"/>
          </a:xfrm>
          <a:prstGeom prst="rect">
            <a:avLst/>
          </a:prstGeom>
        </p:spPr>
        <p:txBody>
          <a:bodyPr vert="horz" wrap="square" lIns="0" tIns="12700" rIns="0" bIns="0" rtlCol="0">
            <a:spAutoFit/>
          </a:bodyPr>
          <a:lstStyle/>
          <a:p>
            <a:pPr marL="12700">
              <a:lnSpc>
                <a:spcPct val="100000"/>
              </a:lnSpc>
              <a:spcBef>
                <a:spcPts val="100"/>
              </a:spcBef>
            </a:pPr>
            <a:r>
              <a:rPr spc="-5" dirty="0"/>
              <a:t>How</a:t>
            </a:r>
            <a:r>
              <a:rPr spc="-30" dirty="0"/>
              <a:t> </a:t>
            </a:r>
            <a:r>
              <a:rPr spc="-5" dirty="0"/>
              <a:t>should</a:t>
            </a:r>
            <a:r>
              <a:rPr spc="-25" dirty="0"/>
              <a:t> </a:t>
            </a:r>
            <a:r>
              <a:rPr spc="-5" dirty="0"/>
              <a:t>you</a:t>
            </a:r>
            <a:r>
              <a:rPr spc="-25" dirty="0"/>
              <a:t> </a:t>
            </a:r>
            <a:r>
              <a:rPr dirty="0"/>
              <a:t>behave</a:t>
            </a:r>
            <a:r>
              <a:rPr spc="-20" dirty="0"/>
              <a:t> </a:t>
            </a:r>
            <a:r>
              <a:rPr dirty="0"/>
              <a:t>online?</a:t>
            </a:r>
          </a:p>
        </p:txBody>
      </p:sp>
      <p:pic>
        <p:nvPicPr>
          <p:cNvPr id="3" name="Picture 2" descr="Graphical user interface, application&#10;&#10;Description automatically generated with medium confidence">
            <a:extLst>
              <a:ext uri="{FF2B5EF4-FFF2-40B4-BE49-F238E27FC236}">
                <a16:creationId xmlns:a16="http://schemas.microsoft.com/office/drawing/2014/main" id="{D61E2BE9-5167-AC4F-824B-D0F60DFB4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89AA1485-5E82-894F-AFDA-F24672C3E7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5B2B6F02-45B2-D347-9B2A-19AB367E28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590A992B-A43A-9A43-BE2B-CA7147BEB6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C93054DF-7B31-EE4F-B4E4-302BFE9B3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ECF1487E-7151-5348-AC06-5C8EE75D4B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0E1B1B1B-A856-724C-A7AD-69F858E7A6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762320B8-61FA-854B-B7FC-35D4D7862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12204F16-76C0-AD45-9ED4-E44F55110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554316" y="848137"/>
            <a:ext cx="9088120" cy="635000"/>
          </a:xfrm>
          <a:prstGeom prst="rect">
            <a:avLst/>
          </a:prstGeom>
        </p:spPr>
        <p:txBody>
          <a:bodyPr vert="horz" wrap="square" lIns="0" tIns="12700" rIns="0" bIns="0" rtlCol="0">
            <a:spAutoFit/>
          </a:bodyPr>
          <a:lstStyle/>
          <a:p>
            <a:pPr marL="12700">
              <a:lnSpc>
                <a:spcPct val="100000"/>
              </a:lnSpc>
              <a:spcBef>
                <a:spcPts val="100"/>
              </a:spcBef>
            </a:pPr>
            <a:r>
              <a:rPr dirty="0"/>
              <a:t>Why</a:t>
            </a:r>
            <a:r>
              <a:rPr spc="-15" dirty="0"/>
              <a:t> </a:t>
            </a:r>
            <a:r>
              <a:rPr dirty="0"/>
              <a:t>is</a:t>
            </a:r>
            <a:r>
              <a:rPr spc="-15" dirty="0"/>
              <a:t> </a:t>
            </a:r>
            <a:r>
              <a:rPr dirty="0"/>
              <a:t>it</a:t>
            </a:r>
            <a:r>
              <a:rPr spc="-10" dirty="0"/>
              <a:t> </a:t>
            </a:r>
            <a:r>
              <a:rPr dirty="0"/>
              <a:t>important</a:t>
            </a:r>
            <a:r>
              <a:rPr spc="-15" dirty="0"/>
              <a:t> </a:t>
            </a:r>
            <a:r>
              <a:rPr spc="-5" dirty="0"/>
              <a:t>to</a:t>
            </a:r>
            <a:r>
              <a:rPr spc="-10" dirty="0"/>
              <a:t> </a:t>
            </a:r>
            <a:r>
              <a:rPr dirty="0"/>
              <a:t>be</a:t>
            </a:r>
            <a:r>
              <a:rPr spc="-15" dirty="0"/>
              <a:t> </a:t>
            </a:r>
            <a:r>
              <a:rPr spc="-5" dirty="0"/>
              <a:t>kind</a:t>
            </a:r>
            <a:r>
              <a:rPr spc="-15" dirty="0"/>
              <a:t> </a:t>
            </a:r>
            <a:r>
              <a:rPr dirty="0"/>
              <a:t>online?</a:t>
            </a:r>
          </a:p>
        </p:txBody>
      </p:sp>
      <p:pic>
        <p:nvPicPr>
          <p:cNvPr id="3" name="Picture 2" descr="A picture containing background pattern&#10;&#10;Description automatically generated">
            <a:extLst>
              <a:ext uri="{FF2B5EF4-FFF2-40B4-BE49-F238E27FC236}">
                <a16:creationId xmlns:a16="http://schemas.microsoft.com/office/drawing/2014/main" id="{88614EEB-9D2C-BA42-864C-1EA1B5538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6A05EFE2-61BF-7F42-8F9A-6966F51F84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67136101-EEB1-3C48-B661-3F4F8A4624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5795E343-9702-154C-A556-3201D60D9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BB799851-735F-7B4D-A1A8-578611FE5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200226D8-3CF4-4F4E-AB4F-45E000053B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9F628575-F8FB-2F4A-B8CF-C797643C95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94DB754C-63EE-B84E-A5B3-4D424E4C5B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6903BF25-E626-FC46-81B2-F84D2841E5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7F816BBE-1544-B944-A560-087FD31AC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3980" rIns="0" bIns="0" rtlCol="0">
            <a:spAutoFit/>
          </a:bodyPr>
          <a:lstStyle/>
          <a:p>
            <a:pPr marL="768985" marR="5080" indent="468630">
              <a:lnSpc>
                <a:spcPts val="4200"/>
              </a:lnSpc>
              <a:spcBef>
                <a:spcPts val="740"/>
              </a:spcBef>
            </a:pPr>
            <a:r>
              <a:rPr dirty="0"/>
              <a:t>Should </a:t>
            </a:r>
            <a:r>
              <a:rPr spc="-5" dirty="0"/>
              <a:t>you </a:t>
            </a:r>
            <a:r>
              <a:rPr dirty="0"/>
              <a:t>behave </a:t>
            </a:r>
            <a:r>
              <a:rPr spc="-5" dirty="0"/>
              <a:t>the same </a:t>
            </a:r>
            <a:r>
              <a:rPr dirty="0"/>
              <a:t>way </a:t>
            </a:r>
            <a:r>
              <a:rPr spc="5" dirty="0"/>
              <a:t> </a:t>
            </a:r>
            <a:r>
              <a:rPr dirty="0"/>
              <a:t>online,</a:t>
            </a:r>
            <a:r>
              <a:rPr spc="-15" dirty="0"/>
              <a:t> </a:t>
            </a:r>
            <a:r>
              <a:rPr spc="-5" dirty="0"/>
              <a:t>that</a:t>
            </a:r>
            <a:r>
              <a:rPr spc="-15" dirty="0"/>
              <a:t> </a:t>
            </a:r>
            <a:r>
              <a:rPr spc="-5" dirty="0"/>
              <a:t>you</a:t>
            </a:r>
            <a:r>
              <a:rPr spc="-20" dirty="0"/>
              <a:t> </a:t>
            </a:r>
            <a:r>
              <a:rPr dirty="0"/>
              <a:t>do</a:t>
            </a:r>
            <a:r>
              <a:rPr spc="-15" dirty="0"/>
              <a:t> </a:t>
            </a:r>
            <a:r>
              <a:rPr dirty="0"/>
              <a:t>offline?</a:t>
            </a:r>
            <a:r>
              <a:rPr spc="-170" dirty="0"/>
              <a:t> </a:t>
            </a:r>
            <a:r>
              <a:rPr spc="-5" dirty="0"/>
              <a:t>And</a:t>
            </a:r>
            <a:r>
              <a:rPr spc="-20" dirty="0"/>
              <a:t> </a:t>
            </a:r>
            <a:r>
              <a:rPr dirty="0"/>
              <a:t>why?</a:t>
            </a:r>
          </a:p>
        </p:txBody>
      </p:sp>
      <p:pic>
        <p:nvPicPr>
          <p:cNvPr id="3" name="Picture 2" descr="A picture containing background pattern&#10;&#10;Description automatically generated">
            <a:extLst>
              <a:ext uri="{FF2B5EF4-FFF2-40B4-BE49-F238E27FC236}">
                <a16:creationId xmlns:a16="http://schemas.microsoft.com/office/drawing/2014/main" id="{A2605F48-2B93-624C-BE38-4951BF49C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F816D89B-86DB-B446-A08A-52E5229D7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B562A365-3439-5645-A013-1537B54A49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424638D8-6059-8F40-90C7-7BA1AEB7E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027D0D29-E4CD-034A-8259-39A03A5248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98559D0F-3388-A746-B845-BCCEECEB44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7BA237F8-1B8B-A545-A28A-F85BAAA4F1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BAFF70B3-DC38-0C40-A55C-146B5621AC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591119CB-7FDC-D34C-A6BC-07AB34A92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F9464407-3B51-544C-938A-82AF47217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E049B747B4BB458EA090A6B6BCE471" ma:contentTypeVersion="11" ma:contentTypeDescription="Create a new document." ma:contentTypeScope="" ma:versionID="e2a4bab0a9a53883a0801e93d19bf36f">
  <xsd:schema xmlns:xsd="http://www.w3.org/2001/XMLSchema" xmlns:xs="http://www.w3.org/2001/XMLSchema" xmlns:p="http://schemas.microsoft.com/office/2006/metadata/properties" xmlns:ns2="5bcebc4f-308d-4024-a249-3477280f1d0d" targetNamespace="http://schemas.microsoft.com/office/2006/metadata/properties" ma:root="true" ma:fieldsID="f44d20b86468281174e55d654f6f4155" ns2:_="">
    <xsd:import namespace="5bcebc4f-308d-4024-a249-3477280f1d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ebc4f-308d-4024-a249-3477280f1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5FE8A2-8F58-4D6D-8493-9238B0D92347}"/>
</file>

<file path=customXml/itemProps2.xml><?xml version="1.0" encoding="utf-8"?>
<ds:datastoreItem xmlns:ds="http://schemas.openxmlformats.org/officeDocument/2006/customXml" ds:itemID="{E54A8E37-D313-4914-905A-05C02648080C}"/>
</file>

<file path=customXml/itemProps3.xml><?xml version="1.0" encoding="utf-8"?>
<ds:datastoreItem xmlns:ds="http://schemas.openxmlformats.org/officeDocument/2006/customXml" ds:itemID="{845F5540-64B3-4F0E-BF5D-D85527020EC0}"/>
</file>

<file path=docProps/app.xml><?xml version="1.0" encoding="utf-8"?>
<Properties xmlns="http://schemas.openxmlformats.org/officeDocument/2006/extended-properties" xmlns:vt="http://schemas.openxmlformats.org/officeDocument/2006/docPropsVTypes">
  <Template/>
  <TotalTime>61</TotalTime>
  <Words>1800</Words>
  <Application>Microsoft Office PowerPoint</Application>
  <PresentationFormat>Widescreen</PresentationFormat>
  <Paragraphs>120</Paragraphs>
  <Slides>13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Arial-BoldItalicMT</vt:lpstr>
      <vt:lpstr>Calibri</vt:lpstr>
      <vt:lpstr>Helvetica</vt:lpstr>
      <vt:lpstr>HelveticaNeueLT Arabic 55 Roman</vt:lpstr>
      <vt:lpstr>Office Theme</vt:lpstr>
      <vt:lpstr>Delivery notes</vt:lpstr>
      <vt:lpstr>PowerPoint Presentation</vt:lpstr>
      <vt:lpstr>What is  Safer Internet Day?</vt:lpstr>
      <vt:lpstr>What can you do online?</vt:lpstr>
      <vt:lpstr>Who likes playing  games online?</vt:lpstr>
      <vt:lpstr>Do you play your  games on a…</vt:lpstr>
      <vt:lpstr>How should you behave online?</vt:lpstr>
      <vt:lpstr>Why is it important to be kind online?</vt:lpstr>
      <vt:lpstr>Should you behave the same way  online, that you do offline? And why?</vt:lpstr>
      <vt:lpstr>If you’re online and no one knows who  you are, can you behave however you want?</vt:lpstr>
      <vt:lpstr>PowerPoint Presentation</vt:lpstr>
      <vt:lpstr>Additional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notes</dc:title>
  <cp:lastModifiedBy>Amy Lockwood</cp:lastModifiedBy>
  <cp:revision>9</cp:revision>
  <dcterms:created xsi:type="dcterms:W3CDTF">2021-10-15T12:32:41Z</dcterms:created>
  <dcterms:modified xsi:type="dcterms:W3CDTF">2021-11-05T16:42:25Z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2021-10-15T00:00:00Z</vt:filetime>
  </property>
  <property fmtid="{D5CDD505-2E9C-101B-9397-08002B2CF9AE}" pid="3" name="Creator">
    <vt:lpwstr>Adobe InDesign 16.4 (Macintosh)</vt:lpwstr>
  </property>
  <property fmtid="{D5CDD505-2E9C-101B-9397-08002B2CF9AE}" pid="4" name="LastSaved">
    <vt:filetime>2021-10-15T00:00:00Z</vt:filetime>
  </property>
  <property fmtid="{D5CDD505-2E9C-101B-9397-08002B2CF9AE}" pid="5" name="ContentTypeId">
    <vt:lpwstr>0x010100D0E049B747B4BB458EA090A6B6BCE471</vt:lpwstr>
  </property>
</Properties>
</file>